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2"/>
    <p:custData r:id="rId5"/>
    <p:custData r:id="rId3"/>
    <p:custData r:id="rId7"/>
    <p:custData r:id="rId4"/>
    <p:custData r:id="rId6"/>
    <p:custData r:id="rId1"/>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754" autoAdjust="0"/>
    <p:restoredTop sz="94660"/>
  </p:normalViewPr>
  <p:slideViewPr>
    <p:cSldViewPr>
      <p:cViewPr varScale="1">
        <p:scale>
          <a:sx n="106" d="100"/>
          <a:sy n="106" d="100"/>
        </p:scale>
        <p:origin x="4518"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1321194225721782E-2"/>
          <c:y val="0.12213740458015267"/>
          <c:w val="0.39673137840528561"/>
          <c:h val="0.70260824267195621"/>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35467049448188148"/>
          <c:y val="0.25060856941811888"/>
          <c:w val="0.58599828038736534"/>
          <c:h val="0.47013017680209451"/>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800">
          <a:latin typeface="Verdana" panose="020B0604030504040204" pitchFamily="34" charset="0"/>
          <a:ea typeface="Verdana" panose="020B0604030504040204" pitchFamily="34" charset="0"/>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8/14/2024</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8/14/2024</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8/14/2024</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8/14/2024</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svg"/><Relationship Id="rId3" Type="http://schemas.openxmlformats.org/officeDocument/2006/relationships/image" Target="../media/image1.png"/><Relationship Id="rId7" Type="http://schemas.openxmlformats.org/officeDocument/2006/relationships/image" Target="../media/image3.svg"/><Relationship Id="rId12"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image" Target="../media/image7.svg"/><Relationship Id="rId5" Type="http://schemas.openxmlformats.org/officeDocument/2006/relationships/chart" Target="../charts/chart2.xml"/><Relationship Id="rId10" Type="http://schemas.openxmlformats.org/officeDocument/2006/relationships/image" Target="../media/image6.png"/><Relationship Id="rId4" Type="http://schemas.openxmlformats.org/officeDocument/2006/relationships/chart" Target="../charts/chart1.xml"/><Relationship Id="rId9" Type="http://schemas.openxmlformats.org/officeDocument/2006/relationships/image" Target="../media/image5.svg"/><Relationship Id="rId14" Type="http://schemas.openxmlformats.org/officeDocument/2006/relationships/image" Target="../media/image10.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1217068966"/>
              </p:ext>
            </p:extLst>
          </p:nvPr>
        </p:nvGraphicFramePr>
        <p:xfrm>
          <a:off x="2743200" y="1485900"/>
          <a:ext cx="4800600" cy="773430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Money Market Pool is a money market portfolio created to invest the majority of the state and local government operating funds. The objective of the portfolio is to maintain sufficient liquidity to meet the needs of the participants while striving to earn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(Federated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Hermes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5720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477000"/>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dirty="0">
                <a:solidFill>
                  <a:srgbClr val="231F20"/>
                </a:solidFill>
                <a:latin typeface="Verdana" panose="020B0604030504040204" pitchFamily="34" charset="0"/>
                <a:ea typeface="Verdana" panose="020B0604030504040204" pitchFamily="34" charset="0"/>
                <a:cs typeface="Arial"/>
              </a:rPr>
              <a:t>36</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913244"/>
            <a:ext cx="5181600" cy="382156"/>
          </a:xfrm>
          <a:prstGeom prst="rect">
            <a:avLst/>
          </a:prstGeom>
        </p:spPr>
        <p:txBody>
          <a:bodyPr vert="horz" wrap="square" lIns="0" tIns="12700" rIns="0" bIns="0" rtlCol="0">
            <a:spAutoFit/>
          </a:bodyPr>
          <a:lstStyle/>
          <a:p>
            <a:pPr marL="12700">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7/31</a:t>
            </a:r>
            <a:r>
              <a:rPr sz="1100" b="1" spc="-10" dirty="0">
                <a:solidFill>
                  <a:srgbClr val="3C4463"/>
                </a:solidFill>
                <a:latin typeface="Verdana" panose="020B0604030504040204" pitchFamily="34" charset="0"/>
                <a:ea typeface="Verdana" panose="020B0604030504040204" pitchFamily="34" charset="0"/>
                <a:cs typeface="Arial"/>
              </a:rPr>
              <a:t>/</a:t>
            </a:r>
            <a:r>
              <a:rPr lang="en-US" sz="1100" b="1" spc="-10" dirty="0">
                <a:solidFill>
                  <a:srgbClr val="3C4463"/>
                </a:solidFill>
                <a:latin typeface="Verdana" panose="020B0604030504040204" pitchFamily="34" charset="0"/>
                <a:ea typeface="Verdana" panose="020B0604030504040204" pitchFamily="34" charset="0"/>
                <a:cs typeface="Arial"/>
              </a:rPr>
              <a:t>20</a:t>
            </a:r>
            <a:r>
              <a:rPr sz="1100" b="1" spc="-10" dirty="0">
                <a:solidFill>
                  <a:srgbClr val="3C4463"/>
                </a:solidFill>
                <a:latin typeface="Verdana" panose="020B0604030504040204" pitchFamily="34" charset="0"/>
                <a:ea typeface="Verdana" panose="020B0604030504040204" pitchFamily="34" charset="0"/>
                <a:cs typeface="Arial"/>
              </a:rPr>
              <a:t>2</a:t>
            </a:r>
            <a:r>
              <a:rPr lang="en-US" sz="1100" b="1" spc="-10" dirty="0">
                <a:solidFill>
                  <a:srgbClr val="3C4463"/>
                </a:solidFill>
                <a:latin typeface="Verdana" panose="020B0604030504040204" pitchFamily="34" charset="0"/>
                <a:ea typeface="Verdana" panose="020B0604030504040204" pitchFamily="34" charset="0"/>
                <a:cs typeface="Arial"/>
              </a:rPr>
              <a:t>4</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9.6</a:t>
            </a:r>
            <a:r>
              <a:rPr sz="700" spc="-20" dirty="0">
                <a:solidFill>
                  <a:srgbClr val="231F20"/>
                </a:solidFill>
                <a:latin typeface="Verdana" panose="020B0604030504040204" pitchFamily="34" charset="0"/>
                <a:ea typeface="Verdana" panose="020B0604030504040204" pitchFamily="34" charset="0"/>
                <a:cs typeface="Arial"/>
              </a:rPr>
              <a:t> billion</a:t>
            </a:r>
          </a:p>
        </p:txBody>
      </p:sp>
      <p:sp>
        <p:nvSpPr>
          <p:cNvPr id="44" name="object 44"/>
          <p:cNvSpPr txBox="1"/>
          <p:nvPr/>
        </p:nvSpPr>
        <p:spPr>
          <a:xfrm>
            <a:off x="533400" y="6781800"/>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447165669"/>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6" name="Chart 5">
            <a:extLst>
              <a:ext uri="{FF2B5EF4-FFF2-40B4-BE49-F238E27FC236}">
                <a16:creationId xmlns:a16="http://schemas.microsoft.com/office/drawing/2014/main" id="{AB8EA797-C798-6D60-74A1-F76AAF7D2513}"/>
              </a:ext>
            </a:extLst>
          </p:cNvPr>
          <p:cNvGraphicFramePr>
            <a:graphicFrameLocks/>
          </p:cNvGraphicFramePr>
          <p:nvPr>
            <p:extLst>
              <p:ext uri="{D42A27DB-BD31-4B8C-83A1-F6EECF244321}">
                <p14:modId xmlns:p14="http://schemas.microsoft.com/office/powerpoint/2010/main" val="3396378007"/>
              </p:ext>
            </p:extLst>
          </p:nvPr>
        </p:nvGraphicFramePr>
        <p:xfrm>
          <a:off x="342900" y="3886200"/>
          <a:ext cx="2296391" cy="1261976"/>
        </p:xfrm>
        <a:graphic>
          <a:graphicData uri="http://schemas.openxmlformats.org/drawingml/2006/chart">
            <c:chart xmlns:c="http://schemas.openxmlformats.org/drawingml/2006/chart" xmlns:r="http://schemas.openxmlformats.org/officeDocument/2006/relationships" r:id="rId5"/>
          </a:graphicData>
        </a:graphic>
      </p:graphicFrame>
      <p:pic>
        <p:nvPicPr>
          <p:cNvPr id="11" name="Picture 10">
            <a:extLst>
              <a:ext uri="{FF2B5EF4-FFF2-40B4-BE49-F238E27FC236}">
                <a16:creationId xmlns:a16="http://schemas.microsoft.com/office/drawing/2014/main" id="{E89E149C-A12F-EA54-9F62-3EF8C9EA3AD4}"/>
              </a:ext>
            </a:extLst>
          </p:cNvPr>
          <p:cNvPicPr>
            <a:picLocks noGrp="1" noRot="1" noChangeAspect="1" noMove="1" noResize="1" noEditPoints="1" noAdjustHandles="1" noChangeArrowheads="1" noChangeShapeType="1" noCrop="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rcRect/>
          <a:stretch/>
        </p:blipFill>
        <p:spPr>
          <a:xfrm>
            <a:off x="2691831" y="4647741"/>
            <a:ext cx="4823252" cy="2714828"/>
          </a:xfrm>
          <a:prstGeom prst="rect">
            <a:avLst/>
          </a:prstGeom>
        </p:spPr>
      </p:pic>
      <p:pic>
        <p:nvPicPr>
          <p:cNvPr id="12" name="Picture 11">
            <a:extLst>
              <a:ext uri="{FF2B5EF4-FFF2-40B4-BE49-F238E27FC236}">
                <a16:creationId xmlns:a16="http://schemas.microsoft.com/office/drawing/2014/main" id="{DF9E0EF2-2D54-A937-A2B1-BE40725989AF}"/>
              </a:ext>
            </a:extLst>
          </p:cNvPr>
          <p:cNvPicPr>
            <a:picLocks noGrp="1" noRot="1" noChangeAspect="1" noMove="1" noResize="1" noEditPoints="1" noAdjustHandles="1" noChangeArrowheads="1" noChangeShapeType="1" noCrop="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419520" y="2555102"/>
            <a:ext cx="2259387" cy="1255215"/>
          </a:xfrm>
          <a:prstGeom prst="rect">
            <a:avLst/>
          </a:prstGeom>
        </p:spPr>
      </p:pic>
      <p:pic>
        <p:nvPicPr>
          <p:cNvPr id="15" name="Picture 14">
            <a:extLst>
              <a:ext uri="{FF2B5EF4-FFF2-40B4-BE49-F238E27FC236}">
                <a16:creationId xmlns:a16="http://schemas.microsoft.com/office/drawing/2014/main" id="{498E9E5E-7F5F-8C2E-C895-2FFFBAFE3F04}"/>
              </a:ext>
            </a:extLst>
          </p:cNvPr>
          <p:cNvPicPr>
            <a:picLocks noGrp="1" noRot="1" noChangeAspect="1" noMove="1" noResize="1" noEditPoints="1" noAdjustHandles="1" noChangeArrowheads="1" noChangeShapeType="1" noCrop="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rcRect/>
          <a:stretch/>
        </p:blipFill>
        <p:spPr>
          <a:xfrm>
            <a:off x="428072" y="3884781"/>
            <a:ext cx="2264743" cy="1263389"/>
          </a:xfrm>
          <a:prstGeom prst="rect">
            <a:avLst/>
          </a:prstGeom>
        </p:spPr>
      </p:pic>
      <p:pic>
        <p:nvPicPr>
          <p:cNvPr id="17" name="Picture 16">
            <a:extLst>
              <a:ext uri="{FF2B5EF4-FFF2-40B4-BE49-F238E27FC236}">
                <a16:creationId xmlns:a16="http://schemas.microsoft.com/office/drawing/2014/main" id="{F93EC91B-B82D-08EF-83B2-7E06E8BDA945}"/>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rcRect/>
          <a:stretch/>
        </p:blipFill>
        <p:spPr>
          <a:xfrm>
            <a:off x="466266" y="5304778"/>
            <a:ext cx="2167201" cy="937168"/>
          </a:xfrm>
          <a:prstGeom prst="rect">
            <a:avLst/>
          </a:prstGeom>
        </p:spPr>
      </p:pic>
      <p:pic>
        <p:nvPicPr>
          <p:cNvPr id="7" name="Picture 6">
            <a:extLst>
              <a:ext uri="{FF2B5EF4-FFF2-40B4-BE49-F238E27FC236}">
                <a16:creationId xmlns:a16="http://schemas.microsoft.com/office/drawing/2014/main" id="{C7BA2BBF-DA17-412E-5C21-E0FBFA1707A4}"/>
              </a:ext>
            </a:extLst>
          </p:cNvPr>
          <p:cNvPicPr>
            <a:picLocks noChangeAspect="1"/>
          </p:cNvPicPr>
          <p:nvPr/>
        </p:nvPicPr>
        <p:blipFill>
          <a:blip r:embed="rId14"/>
          <a:stretch>
            <a:fillRect/>
          </a:stretch>
        </p:blipFill>
        <p:spPr>
          <a:xfrm>
            <a:off x="533400" y="7059560"/>
            <a:ext cx="2100067" cy="18002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6"/>
          <p:cNvSpPr txBox="1"/>
          <p:nvPr/>
        </p:nvSpPr>
        <p:spPr>
          <a:xfrm>
            <a:off x="381000" y="1166505"/>
            <a:ext cx="6934200" cy="8317470"/>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sz="1800"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The Fed’s balancing act</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One way Federal Reserve leaders stay on message is to repeat words. Chair Jerome Powell certainly does, though sometimes the soundbites come back to haunt him—remember “transitory”? In the last few Federal Open Market Committee meetings, he struck a cadence with “confidence”; at yesterday’s post-meeting press conference, it was “balance.”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reference was twofold, and amounted to the main news because the Fed, as expected, did not cut rates. The first, related to the Fed's dual mandate, came in his opening remarks: “As the labor market has cooled and inflation has declined, the risks to achieving our employment and inflation goals continue to move into better balance.” In other words, further weakening in U.S. employment is now as important to policy decisions as inflation, which has long been the reason for the tightening cycle.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But Powell also invoked the concept of balance to explain the importance of timing, saying the risks of easing too soon or too late are now essentially symmetrical. Either misstep could damage the economy, respectively sending it into a recession or into a trap in which inflation reaccelerates.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The stakes are high, enough so that it appears the Fed isn’t going to conform to the conventional wisdom that it doesn’t make major policy decisions close to a presidential election to avoid the appearance of political motivation. Powell basically said that if economic reports call for a rate cut in September, they will enact one. In fact, not moving might seem politically motivated. This puts a great deal of weight on his keynote address at the Fed’s annual monetary policy symposium in Jackson Hole, Wyo., later this month. </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Not that the fed funds futures market will care. After more-or-less aligning themselves with the Fed’s rate projections over the last several months, traders are now expecting cuts in each of the three remaining meetings this year. They have again become so dovish we should call them by the bird's scientific name, </a:t>
            </a:r>
            <a:r>
              <a:rPr lang="en-US" sz="1000" i="1" dirty="0">
                <a:effectLst/>
                <a:latin typeface="Verdana" panose="020B0604030504040204" pitchFamily="34" charset="0"/>
                <a:ea typeface="Verdana" panose="020B0604030504040204" pitchFamily="34" charset="0"/>
                <a:cs typeface="Calibri" panose="020F0502020204030204" pitchFamily="34" charset="0"/>
              </a:rPr>
              <a:t>Columbidae</a:t>
            </a:r>
            <a:r>
              <a:rPr lang="en-US" sz="1000" dirty="0">
                <a:effectLst/>
                <a:latin typeface="Verdana" panose="020B0604030504040204" pitchFamily="34" charset="0"/>
                <a:ea typeface="Verdana" panose="020B0604030504040204" pitchFamily="34" charset="0"/>
                <a:cs typeface="Calibri" panose="020F0502020204030204" pitchFamily="34" charset="0"/>
              </a:rPr>
              <a:t> </a:t>
            </a:r>
            <a:r>
              <a:rPr lang="en-US" sz="1000" i="1" dirty="0" err="1">
                <a:effectLst/>
                <a:latin typeface="Verdana" panose="020B0604030504040204" pitchFamily="34" charset="0"/>
                <a:ea typeface="Verdana" panose="020B0604030504040204" pitchFamily="34" charset="0"/>
                <a:cs typeface="Calibri" panose="020F0502020204030204" pitchFamily="34" charset="0"/>
              </a:rPr>
              <a:t>Streptopelia</a:t>
            </a:r>
            <a:r>
              <a:rPr lang="en-US" sz="1000" i="1" dirty="0">
                <a:effectLst/>
                <a:latin typeface="Verdana" panose="020B0604030504040204" pitchFamily="34" charset="0"/>
                <a:ea typeface="Verdana" panose="020B0604030504040204" pitchFamily="34" charset="0"/>
                <a:cs typeface="Calibri" panose="020F0502020204030204" pitchFamily="34" charset="0"/>
              </a:rPr>
              <a:t> </a:t>
            </a:r>
            <a:r>
              <a:rPr lang="en-US" sz="1000" i="1" dirty="0" err="1">
                <a:effectLst/>
                <a:latin typeface="Verdana" panose="020B0604030504040204" pitchFamily="34" charset="0"/>
                <a:ea typeface="Verdana" panose="020B0604030504040204" pitchFamily="34" charset="0"/>
                <a:cs typeface="Calibri" panose="020F0502020204030204" pitchFamily="34" charset="0"/>
              </a:rPr>
              <a:t>risoria</a:t>
            </a:r>
            <a:r>
              <a:rPr lang="en-US" sz="1000" dirty="0">
                <a:effectLst/>
                <a:latin typeface="Verdana" panose="020B0604030504040204" pitchFamily="34" charset="0"/>
                <a:ea typeface="Verdana" panose="020B0604030504040204" pitchFamily="34" charset="0"/>
                <a:cs typeface="Calibri" panose="020F0502020204030204" pitchFamily="34" charset="0"/>
              </a:rPr>
              <a:t>. In contrast, we are sticking to our call of only two quarter-point eases this year, with the first likely to come in September.</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While monetary policy invites debate and bets, U.S. Treasury Department market action usually doesn't—it comes down to issuance. Its quarterly refunding announcement in May included an estimate of third-quarter borrowing needs. But in late July, it revised that number down by more than $100 billion, reflecting the slower pace of Treasuries rolling off the Fed’s balance sheet. In other news, the Department's recently initiated “buyback” program seems to be going well. The announced plans to engage in “cash-management” buybacks are in addition to the liquidity support ones already underway. These cash-management buybacks may help to smooth Treasury bill issuance over the September corporate tax date.  </a:t>
            </a:r>
          </a:p>
          <a:p>
            <a:pPr marL="0" marR="0" algn="just">
              <a:lnSpc>
                <a:spcPct val="107000"/>
              </a:lnSpc>
              <a:spcBef>
                <a:spcPts val="0"/>
              </a:spcBef>
              <a:spcAft>
                <a:spcPts val="800"/>
              </a:spcAft>
            </a:pPr>
            <a:r>
              <a:rPr lang="en-US" sz="1000" b="1" dirty="0">
                <a:effectLst/>
                <a:latin typeface="Verdana" panose="020B0604030504040204" pitchFamily="34" charset="0"/>
                <a:ea typeface="Verdana" panose="020B0604030504040204" pitchFamily="34" charset="0"/>
                <a:cs typeface="Calibri" panose="020F0502020204030204" pitchFamily="34" charset="0"/>
              </a:rPr>
              <a:t>Global Central Banks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While two major central banks stayed pat in July, four made changes, including one today. Like the Fed, the European Central Bank kept its deposit rate steady (at 3.75%), though leader Christine </a:t>
            </a:r>
            <a:r>
              <a:rPr lang="en-US" sz="1000" dirty="0" err="1">
                <a:effectLst/>
                <a:latin typeface="Verdana" panose="020B0604030504040204" pitchFamily="34" charset="0"/>
                <a:ea typeface="Verdana" panose="020B0604030504040204" pitchFamily="34" charset="0"/>
                <a:cs typeface="Calibri" panose="020F0502020204030204" pitchFamily="34" charset="0"/>
              </a:rPr>
              <a:t>Lagard</a:t>
            </a:r>
            <a:r>
              <a:rPr lang="en-US" sz="1000" dirty="0">
                <a:effectLst/>
                <a:latin typeface="Verdana" panose="020B0604030504040204" pitchFamily="34" charset="0"/>
                <a:ea typeface="Verdana" panose="020B0604030504040204" pitchFamily="34" charset="0"/>
                <a:cs typeface="Calibri" panose="020F0502020204030204" pitchFamily="34" charset="0"/>
              </a:rPr>
              <a:t> said a cut is possible in September. But the Bank of England trimmed rates by a quarter-percentage point today to 5% despite sticky inflation in the UK, and the Bank of Canada cut its benchmark interest rate by a quarter point in July for the second month in a row. It now sits at 4.5%, with officials saying more reductions are likely if inflation cools as they anticipate. The People's Bank of China slightly reduced its overnight rate from 1.8% to 1.7%, its first ease since August 2023. This was a minor surprise, as was news from Bank of Japan (BoJ). Against projections for no change, it hiked rates by essentially a quarter-point, from 0-0.1% to 0.25%, the highest borrowing costs in Japan have been in a decade-and-a-half. The BoJ also revealed it will slow bond buying. Governor Kazuo Ueda’s remarks were dovish, saying that lifting rates again in 2024 is on the table if inflation continues to creep up.</a:t>
            </a:r>
          </a:p>
        </p:txBody>
      </p:sp>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2.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3.xml><?xml version="1.0" encoding="utf-8"?>
<VariableListDefinition name="System" displayName="System" id="defd4ffc-7597-44ff-bd17-0ab2943cfa41" isdomainofvalue="False" dataSourceId="4d064a7f-25d8-4763-994d-a7cade129f21"/>
</file>

<file path=customXml/item4.xml><?xml version="1.0" encoding="utf-8"?>
<VariableListDefinition name="AD_HOC" displayName="AD_HOC" id="f0e3ae17-4bda-4221-b308-9ed9e78949ae" isdomainofvalue="False" dataSourceId="faca008e-beab-4704-b396-325855fbd953"/>
</file>

<file path=customXml/item5.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6.xml><?xml version="1.0" encoding="utf-8"?>
<VariableListDefinition name="Computed" displayName="Computed" id="79c2df7d-fd66-437f-87ec-7cc7eca259a4" isdomainofvalue="False" dataSourceId="bf6e691e-4a82-4b29-a4a2-0fe3e49ed1e2"/>
</file>

<file path=customXml/item7.xml><?xml version="1.0" encoding="utf-8"?>
<AllExternalAdhocVariableMappings/>
</file>

<file path=customXml/itemProps1.xml><?xml version="1.0" encoding="utf-8"?>
<ds:datastoreItem xmlns:ds="http://schemas.openxmlformats.org/officeDocument/2006/customXml" ds:itemID="{655BBD55-7114-437C-8C4B-17C2653D0EA8}">
  <ds:schemaRefs/>
</ds:datastoreItem>
</file>

<file path=customXml/itemProps2.xml><?xml version="1.0" encoding="utf-8"?>
<ds:datastoreItem xmlns:ds="http://schemas.openxmlformats.org/officeDocument/2006/customXml" ds:itemID="{AC287686-C999-4F9F-8456-40031663FF8A}">
  <ds:schemaRefs/>
</ds:datastoreItem>
</file>

<file path=customXml/itemProps3.xml><?xml version="1.0" encoding="utf-8"?>
<ds:datastoreItem xmlns:ds="http://schemas.openxmlformats.org/officeDocument/2006/customXml" ds:itemID="{5932D280-ABF3-4683-9356-EB6E6A1C1ABA}">
  <ds:schemaRefs/>
</ds:datastoreItem>
</file>

<file path=customXml/itemProps4.xml><?xml version="1.0" encoding="utf-8"?>
<ds:datastoreItem xmlns:ds="http://schemas.openxmlformats.org/officeDocument/2006/customXml" ds:itemID="{7307BCA1-E985-4B24-AD7B-9F233165A0FB}">
  <ds:schemaRefs/>
</ds:datastoreItem>
</file>

<file path=customXml/itemProps5.xml><?xml version="1.0" encoding="utf-8"?>
<ds:datastoreItem xmlns:ds="http://schemas.openxmlformats.org/officeDocument/2006/customXml" ds:itemID="{C9B958FA-9E84-4935-B371-5489226390E5}">
  <ds:schemaRefs/>
</ds:datastoreItem>
</file>

<file path=customXml/itemProps6.xml><?xml version="1.0" encoding="utf-8"?>
<ds:datastoreItem xmlns:ds="http://schemas.openxmlformats.org/officeDocument/2006/customXml" ds:itemID="{DBB539B3-995C-42ED-9062-44C462AD4632}">
  <ds:schemaRefs/>
</ds:datastoreItem>
</file>

<file path=customXml/itemProps7.xml><?xml version="1.0" encoding="utf-8"?>
<ds:datastoreItem xmlns:ds="http://schemas.openxmlformats.org/officeDocument/2006/customXml" ds:itemID="{C9F976DE-2D4E-480B-963C-3DD247468308}">
  <ds:schemaRefs/>
</ds:datastoreItem>
</file>

<file path=docProps/app.xml><?xml version="1.0" encoding="utf-8"?>
<Properties xmlns="http://schemas.openxmlformats.org/officeDocument/2006/extended-properties" xmlns:vt="http://schemas.openxmlformats.org/officeDocument/2006/docPropsVTypes">
  <Template/>
  <TotalTime>3780</TotalTime>
  <Words>1155</Words>
  <Application>Microsoft Office PowerPoint</Application>
  <PresentationFormat>Custom</PresentationFormat>
  <Paragraphs>39</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70</cp:revision>
  <cp:lastPrinted>2024-06-21T15:11:52Z</cp:lastPrinted>
  <dcterms:created xsi:type="dcterms:W3CDTF">2022-11-29T14:04:04Z</dcterms:created>
  <dcterms:modified xsi:type="dcterms:W3CDTF">2024-08-14T12:59:37Z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