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8"/>
  </p:sldMasterIdLst>
  <p:notesMasterIdLst>
    <p:notesMasterId r:id="rId11"/>
  </p:notesMasterIdLst>
  <p:handoutMasterIdLst>
    <p:handoutMasterId r:id="rId12"/>
  </p:handoutMasterIdLst>
  <p:sldIdLst>
    <p:sldId id="256" r:id="rId9"/>
    <p:sldId id="257" r:id="rId10"/>
  </p:sldIdLst>
  <p:sldSz cx="7772400" cy="10058400"/>
  <p:notesSz cx="7315200" cy="9601200"/>
  <p:custDataLst>
    <p:custData r:id="rId6"/>
    <p:custData r:id="rId5"/>
    <p:custData r:id="rId3"/>
    <p:custData r:id="rId2"/>
    <p:custData r:id="rId4"/>
    <p:custData r:id="rId7"/>
    <p:custData r:id="rId1"/>
  </p:custDataLst>
  <p:defaultTextStyle>
    <a:defPPr>
      <a:defRPr kern="0"/>
    </a:defPPr>
  </p:defaultTextStyle>
  <p:extLst>
    <p:ext uri="{EFAFB233-063F-42B5-8137-9DF3F51BA10A}">
      <p15:sldGuideLst xmlns:p15="http://schemas.microsoft.com/office/powerpoint/2012/main">
        <p15:guide id="1" orient="horz" pos="2784" userDrawn="1">
          <p15:clr>
            <a:srgbClr val="A4A3A4"/>
          </p15:clr>
        </p15:guide>
        <p15:guide id="2" pos="336" userDrawn="1">
          <p15:clr>
            <a:srgbClr val="A4A3A4"/>
          </p15:clr>
        </p15:guide>
        <p15:guide id="3" pos="4752" userDrawn="1">
          <p15:clr>
            <a:srgbClr val="A4A3A4"/>
          </p15:clr>
        </p15:guide>
        <p15:guide id="4" pos="576" userDrawn="1">
          <p15:clr>
            <a:srgbClr val="A4A3A4"/>
          </p15:clr>
        </p15:guide>
        <p15:guide id="5" pos="17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EAECF2"/>
    <a:srgbClr val="A6A5B5"/>
    <a:srgbClr val="DFDFE5"/>
    <a:srgbClr val="15284A"/>
    <a:srgbClr val="3C4463"/>
    <a:srgbClr val="585A76"/>
    <a:srgbClr val="15294B"/>
    <a:srgbClr val="A6A5B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54" autoAdjust="0"/>
    <p:restoredTop sz="94660"/>
  </p:normalViewPr>
  <p:slideViewPr>
    <p:cSldViewPr>
      <p:cViewPr>
        <p:scale>
          <a:sx n="150" d="100"/>
          <a:sy n="150" d="100"/>
        </p:scale>
        <p:origin x="1554" y="-432"/>
      </p:cViewPr>
      <p:guideLst>
        <p:guide orient="horz" pos="2784"/>
        <p:guide pos="336"/>
        <p:guide pos="4752"/>
        <p:guide pos="576"/>
        <p:guide pos="1776"/>
      </p:guideLst>
    </p:cSldViewPr>
  </p:slideViewPr>
  <p:notesTextViewPr>
    <p:cViewPr>
      <p:scale>
        <a:sx n="100" d="100"/>
        <a:sy n="100" d="100"/>
      </p:scale>
      <p:origin x="0" y="0"/>
    </p:cViewPr>
  </p:notesTextViewPr>
  <p:notesViewPr>
    <p:cSldViewPr>
      <p:cViewPr varScale="1">
        <p:scale>
          <a:sx n="76" d="100"/>
          <a:sy n="76" d="100"/>
        </p:scale>
        <p:origin x="2940"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4672790901137358E-2"/>
          <c:y val="0.11904761904761904"/>
          <c:w val="0.39333333333333331"/>
          <c:h val="0.70238095238095233"/>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4064780128698785"/>
          <c:y val="0.32443873086555419"/>
          <c:w val="0.35146762904636919"/>
          <c:h val="0.1905990981896494"/>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1321194225721782E-2"/>
          <c:y val="0.12213740458015267"/>
          <c:w val="0.39673137840528561"/>
          <c:h val="0.70260824267195621"/>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35467049448188148"/>
          <c:y val="0.25060856941811888"/>
          <c:w val="0.58599828038736534"/>
          <c:h val="0.47013017680209451"/>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a:latin typeface="Verdana" panose="020B0604030504040204" pitchFamily="34" charset="0"/>
          <a:ea typeface="Verdana" panose="020B0604030504040204" pitchFamily="34" charset="0"/>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E73155-EF46-69A0-37D7-ADCC75B26C7D}"/>
              </a:ext>
            </a:extLst>
          </p:cNvPr>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a:extLst>
              <a:ext uri="{FF2B5EF4-FFF2-40B4-BE49-F238E27FC236}">
                <a16:creationId xmlns:a16="http://schemas.microsoft.com/office/drawing/2014/main" id="{2470E027-7C61-2F21-74D8-4BF2ED2EA9EB}"/>
              </a:ext>
            </a:extLst>
          </p:cNvPr>
          <p:cNvSpPr>
            <a:spLocks noGrp="1"/>
          </p:cNvSpPr>
          <p:nvPr>
            <p:ph type="dt" sz="quarter" idx="1"/>
          </p:nvPr>
        </p:nvSpPr>
        <p:spPr>
          <a:xfrm>
            <a:off x="4143189" y="0"/>
            <a:ext cx="3170518" cy="481879"/>
          </a:xfrm>
          <a:prstGeom prst="rect">
            <a:avLst/>
          </a:prstGeom>
        </p:spPr>
        <p:txBody>
          <a:bodyPr vert="horz" lIns="86741" tIns="43371" rIns="86741" bIns="43371" rtlCol="0"/>
          <a:lstStyle>
            <a:lvl1pPr algn="r">
              <a:defRPr sz="1100"/>
            </a:lvl1pPr>
          </a:lstStyle>
          <a:p>
            <a:fld id="{5261CBC8-46F5-400E-B244-E19A986FD207}" type="datetimeFigureOut">
              <a:rPr lang="en-US" smtClean="0"/>
              <a:t>9/10/2024</a:t>
            </a:fld>
            <a:endParaRPr lang="en-US"/>
          </a:p>
        </p:txBody>
      </p:sp>
      <p:sp>
        <p:nvSpPr>
          <p:cNvPr id="4" name="Footer Placeholder 3">
            <a:extLst>
              <a:ext uri="{FF2B5EF4-FFF2-40B4-BE49-F238E27FC236}">
                <a16:creationId xmlns:a16="http://schemas.microsoft.com/office/drawing/2014/main" id="{9F676BA6-415E-4B7C-ABF9-A0CFF51BF0EA}"/>
              </a:ext>
            </a:extLst>
          </p:cNvPr>
          <p:cNvSpPr>
            <a:spLocks noGrp="1"/>
          </p:cNvSpPr>
          <p:nvPr>
            <p:ph type="ftr" sz="quarter" idx="2"/>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5" name="Slide Number Placeholder 4">
            <a:extLst>
              <a:ext uri="{FF2B5EF4-FFF2-40B4-BE49-F238E27FC236}">
                <a16:creationId xmlns:a16="http://schemas.microsoft.com/office/drawing/2014/main" id="{D8C628D4-FAE6-869F-C601-0AD49D5056AE}"/>
              </a:ext>
            </a:extLst>
          </p:cNvPr>
          <p:cNvSpPr>
            <a:spLocks noGrp="1"/>
          </p:cNvSpPr>
          <p:nvPr>
            <p:ph type="sldNum" sz="quarter" idx="3"/>
          </p:nvPr>
        </p:nvSpPr>
        <p:spPr>
          <a:xfrm>
            <a:off x="4143189" y="9119323"/>
            <a:ext cx="3170518" cy="481879"/>
          </a:xfrm>
          <a:prstGeom prst="rect">
            <a:avLst/>
          </a:prstGeom>
        </p:spPr>
        <p:txBody>
          <a:bodyPr vert="horz" lIns="86741" tIns="43371" rIns="86741" bIns="43371" rtlCol="0" anchor="b"/>
          <a:lstStyle>
            <a:lvl1pPr algn="r">
              <a:defRPr sz="1100"/>
            </a:lvl1pPr>
          </a:lstStyle>
          <a:p>
            <a:fld id="{0E19F571-4828-49E5-B551-67DB9B4A9AD8}" type="slidenum">
              <a:rPr lang="en-US" smtClean="0"/>
              <a:t>‹#›</a:t>
            </a:fld>
            <a:endParaRPr lang="en-US"/>
          </a:p>
        </p:txBody>
      </p:sp>
    </p:spTree>
    <p:extLst>
      <p:ext uri="{BB962C8B-B14F-4D97-AF65-F5344CB8AC3E}">
        <p14:creationId xmlns:p14="http://schemas.microsoft.com/office/powerpoint/2010/main" val="2641253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p:cNvSpPr>
            <a:spLocks noGrp="1"/>
          </p:cNvSpPr>
          <p:nvPr>
            <p:ph type="dt" idx="1"/>
          </p:nvPr>
        </p:nvSpPr>
        <p:spPr>
          <a:xfrm>
            <a:off x="4143189" y="0"/>
            <a:ext cx="3170518" cy="481879"/>
          </a:xfrm>
          <a:prstGeom prst="rect">
            <a:avLst/>
          </a:prstGeom>
        </p:spPr>
        <p:txBody>
          <a:bodyPr vert="horz" lIns="86741" tIns="43371" rIns="86741" bIns="43371" rtlCol="0"/>
          <a:lstStyle>
            <a:lvl1pPr algn="r">
              <a:defRPr sz="1100"/>
            </a:lvl1pPr>
          </a:lstStyle>
          <a:p>
            <a:fld id="{4290BE5B-90A0-443E-B673-7B675E445E5E}" type="datetimeFigureOut">
              <a:rPr lang="en-US" smtClean="0"/>
              <a:t>9/10/2024</a:t>
            </a:fld>
            <a:endParaRPr lang="en-US"/>
          </a:p>
        </p:txBody>
      </p:sp>
      <p:sp>
        <p:nvSpPr>
          <p:cNvPr id="4" name="Slide Image Placeholder 3"/>
          <p:cNvSpPr>
            <a:spLocks noGrp="1" noRot="1" noChangeAspect="1"/>
          </p:cNvSpPr>
          <p:nvPr>
            <p:ph type="sldImg" idx="2"/>
          </p:nvPr>
        </p:nvSpPr>
        <p:spPr>
          <a:xfrm>
            <a:off x="2405063" y="1200150"/>
            <a:ext cx="2505075" cy="3240088"/>
          </a:xfrm>
          <a:prstGeom prst="rect">
            <a:avLst/>
          </a:prstGeom>
          <a:noFill/>
          <a:ln w="12700">
            <a:solidFill>
              <a:prstClr val="black"/>
            </a:solidFill>
          </a:ln>
        </p:spPr>
        <p:txBody>
          <a:bodyPr vert="horz" lIns="86741" tIns="43371" rIns="86741" bIns="43371" rtlCol="0" anchor="ctr"/>
          <a:lstStyle/>
          <a:p>
            <a:endParaRPr lang="en-US"/>
          </a:p>
        </p:txBody>
      </p:sp>
      <p:sp>
        <p:nvSpPr>
          <p:cNvPr id="5" name="Notes Placeholder 4"/>
          <p:cNvSpPr>
            <a:spLocks noGrp="1"/>
          </p:cNvSpPr>
          <p:nvPr>
            <p:ph type="body" sz="quarter" idx="3"/>
          </p:nvPr>
        </p:nvSpPr>
        <p:spPr>
          <a:xfrm>
            <a:off x="732119" y="4620275"/>
            <a:ext cx="5850965" cy="3780775"/>
          </a:xfrm>
          <a:prstGeom prst="rect">
            <a:avLst/>
          </a:prstGeom>
        </p:spPr>
        <p:txBody>
          <a:bodyPr vert="horz" lIns="86741" tIns="43371" rIns="86741" bIns="433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7" name="Slide Number Placeholder 6"/>
          <p:cNvSpPr>
            <a:spLocks noGrp="1"/>
          </p:cNvSpPr>
          <p:nvPr>
            <p:ph type="sldNum" sz="quarter" idx="5"/>
          </p:nvPr>
        </p:nvSpPr>
        <p:spPr>
          <a:xfrm>
            <a:off x="4143189" y="9119323"/>
            <a:ext cx="3170518" cy="481879"/>
          </a:xfrm>
          <a:prstGeom prst="rect">
            <a:avLst/>
          </a:prstGeom>
        </p:spPr>
        <p:txBody>
          <a:bodyPr vert="horz" lIns="86741" tIns="43371" rIns="86741" bIns="43371" rtlCol="0" anchor="b"/>
          <a:lstStyle>
            <a:lvl1pPr algn="r">
              <a:defRPr sz="1100"/>
            </a:lvl1pPr>
          </a:lstStyle>
          <a:p>
            <a:fld id="{E2262609-4760-4DB8-8147-4037FD68C0B8}" type="slidenum">
              <a:rPr lang="en-US" smtClean="0"/>
              <a:t>‹#›</a:t>
            </a:fld>
            <a:endParaRPr lang="en-US"/>
          </a:p>
        </p:txBody>
      </p:sp>
    </p:spTree>
    <p:extLst>
      <p:ext uri="{BB962C8B-B14F-4D97-AF65-F5344CB8AC3E}">
        <p14:creationId xmlns:p14="http://schemas.microsoft.com/office/powerpoint/2010/main" val="185083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1</a:t>
            </a:fld>
            <a:endParaRPr lang="en-US"/>
          </a:p>
        </p:txBody>
      </p:sp>
    </p:spTree>
    <p:extLst>
      <p:ext uri="{BB962C8B-B14F-4D97-AF65-F5344CB8AC3E}">
        <p14:creationId xmlns:p14="http://schemas.microsoft.com/office/powerpoint/2010/main" val="1713166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2</a:t>
            </a:fld>
            <a:endParaRPr lang="en-US"/>
          </a:p>
        </p:txBody>
      </p:sp>
    </p:spTree>
    <p:extLst>
      <p:ext uri="{BB962C8B-B14F-4D97-AF65-F5344CB8AC3E}">
        <p14:creationId xmlns:p14="http://schemas.microsoft.com/office/powerpoint/2010/main" val="422047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rgbClr val="002D5B"/>
                </a:solidFill>
                <a:latin typeface="Times New Roman"/>
                <a:cs typeface="Times New Roman"/>
              </a:defRPr>
            </a:lvl1pPr>
          </a:lstStyle>
          <a:p>
            <a:endParaRPr/>
          </a:p>
        </p:txBody>
      </p:sp>
      <p:sp>
        <p:nvSpPr>
          <p:cNvPr id="3" name="Holder 3"/>
          <p:cNvSpPr>
            <a:spLocks noGrp="1"/>
          </p:cNvSpPr>
          <p:nvPr>
            <p:ph type="body" idx="1"/>
          </p:nvPr>
        </p:nvSpPr>
        <p:spPr>
          <a:xfrm>
            <a:off x="2905760" y="2157882"/>
            <a:ext cx="4409440" cy="2065020"/>
          </a:xfrm>
          <a:prstGeom prst="rect">
            <a:avLst/>
          </a:prstGeom>
        </p:spPr>
        <p:txBody>
          <a:bodyPr lIns="0" tIns="0" rIns="0" bIns="0"/>
          <a:lstStyle>
            <a:lvl1pPr>
              <a:defRPr sz="1000" b="1" i="0">
                <a:solidFill>
                  <a:srgbClr val="3A84B6"/>
                </a:solidFill>
                <a:latin typeface="Arial"/>
                <a:cs typeface="Arial"/>
              </a:defRPr>
            </a:lvl1pPr>
          </a:lstStyle>
          <a:p>
            <a:endParaRPr dirty="0"/>
          </a:p>
        </p:txBody>
      </p:sp>
      <p:sp>
        <p:nvSpPr>
          <p:cNvPr id="4" name="Holder 4"/>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9/10/2024</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11" name="Group 10">
            <a:extLst>
              <a:ext uri="{FF2B5EF4-FFF2-40B4-BE49-F238E27FC236}">
                <a16:creationId xmlns:a16="http://schemas.microsoft.com/office/drawing/2014/main" id="{0ABA9953-CE50-341F-046B-DEAF4BA8525E}"/>
              </a:ext>
            </a:extLst>
          </p:cNvPr>
          <p:cNvGrpSpPr/>
          <p:nvPr userDrawn="1"/>
        </p:nvGrpSpPr>
        <p:grpSpPr>
          <a:xfrm>
            <a:off x="0" y="0"/>
            <a:ext cx="2286000" cy="1981200"/>
            <a:chOff x="-2819400" y="-1"/>
            <a:chExt cx="2514600" cy="2133600"/>
          </a:xfrm>
        </p:grpSpPr>
        <p:sp>
          <p:nvSpPr>
            <p:cNvPr id="12" name="bg object 16">
              <a:extLst>
                <a:ext uri="{FF2B5EF4-FFF2-40B4-BE49-F238E27FC236}">
                  <a16:creationId xmlns:a16="http://schemas.microsoft.com/office/drawing/2014/main" id="{E12BD780-A319-C77F-08CD-3045DBA917B4}"/>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3" name="bg object 16">
              <a:extLst>
                <a:ext uri="{FF2B5EF4-FFF2-40B4-BE49-F238E27FC236}">
                  <a16:creationId xmlns:a16="http://schemas.microsoft.com/office/drawing/2014/main" id="{2DA90980-1DDA-FB24-47DB-08FC8D9BCA71}"/>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4" name="bg object 16">
              <a:extLst>
                <a:ext uri="{FF2B5EF4-FFF2-40B4-BE49-F238E27FC236}">
                  <a16:creationId xmlns:a16="http://schemas.microsoft.com/office/drawing/2014/main" id="{B6FA332C-A125-70AF-8133-4C0E1B1E763A}"/>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
        <p:nvSpPr>
          <p:cNvPr id="15" name="Rectangle 14">
            <a:extLst>
              <a:ext uri="{FF2B5EF4-FFF2-40B4-BE49-F238E27FC236}">
                <a16:creationId xmlns:a16="http://schemas.microsoft.com/office/drawing/2014/main" id="{6043E4CB-56AF-AAE0-2A72-73F761193C33}"/>
              </a:ext>
            </a:extLst>
          </p:cNvPr>
          <p:cNvSpPr/>
          <p:nvPr userDrawn="1"/>
        </p:nvSpPr>
        <p:spPr>
          <a:xfrm>
            <a:off x="403860" y="1524000"/>
            <a:ext cx="2286000" cy="7696200"/>
          </a:xfrm>
          <a:prstGeom prst="rect">
            <a:avLst/>
          </a:prstGeom>
          <a:solidFill>
            <a:srgbClr val="EAE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bg object 16">
            <a:extLst>
              <a:ext uri="{FF2B5EF4-FFF2-40B4-BE49-F238E27FC236}">
                <a16:creationId xmlns:a16="http://schemas.microsoft.com/office/drawing/2014/main" id="{9953BB99-895E-377B-6857-16804BFACAC8}"/>
              </a:ext>
            </a:extLst>
          </p:cNvPr>
          <p:cNvSpPr/>
          <p:nvPr userDrawn="1"/>
        </p:nvSpPr>
        <p:spPr>
          <a:xfrm>
            <a:off x="3429000" y="1981200"/>
            <a:ext cx="3653832" cy="3124200"/>
          </a:xfrm>
          <a:custGeom>
            <a:avLst/>
            <a:gdLst/>
            <a:ahLst/>
            <a:cxnLst/>
            <a:rect l="l" t="t" r="r" b="b"/>
            <a:pathLst>
              <a:path w="4069715" h="3479800">
                <a:moveTo>
                  <a:pt x="1876664" y="3174999"/>
                </a:moveTo>
                <a:lnTo>
                  <a:pt x="491907" y="3174999"/>
                </a:lnTo>
                <a:lnTo>
                  <a:pt x="501474" y="3213099"/>
                </a:lnTo>
                <a:lnTo>
                  <a:pt x="506386" y="3263900"/>
                </a:lnTo>
                <a:lnTo>
                  <a:pt x="508196" y="3302000"/>
                </a:lnTo>
                <a:lnTo>
                  <a:pt x="508455" y="3340100"/>
                </a:lnTo>
                <a:lnTo>
                  <a:pt x="512362" y="3340100"/>
                </a:lnTo>
                <a:lnTo>
                  <a:pt x="522133" y="3352800"/>
                </a:lnTo>
                <a:lnTo>
                  <a:pt x="534837" y="3365500"/>
                </a:lnTo>
                <a:lnTo>
                  <a:pt x="547545" y="3365500"/>
                </a:lnTo>
                <a:lnTo>
                  <a:pt x="568553" y="3390900"/>
                </a:lnTo>
                <a:lnTo>
                  <a:pt x="604711" y="3441700"/>
                </a:lnTo>
                <a:lnTo>
                  <a:pt x="625727" y="3454400"/>
                </a:lnTo>
                <a:lnTo>
                  <a:pt x="650522" y="3467100"/>
                </a:lnTo>
                <a:lnTo>
                  <a:pt x="677519" y="3479800"/>
                </a:lnTo>
                <a:lnTo>
                  <a:pt x="840731" y="3479800"/>
                </a:lnTo>
                <a:lnTo>
                  <a:pt x="893504" y="3467100"/>
                </a:lnTo>
                <a:lnTo>
                  <a:pt x="946275" y="3441700"/>
                </a:lnTo>
                <a:lnTo>
                  <a:pt x="1157374" y="3441700"/>
                </a:lnTo>
                <a:lnTo>
                  <a:pt x="1157374" y="3429000"/>
                </a:lnTo>
                <a:lnTo>
                  <a:pt x="1202207" y="3416300"/>
                </a:lnTo>
                <a:lnTo>
                  <a:pt x="1252173" y="3403600"/>
                </a:lnTo>
                <a:lnTo>
                  <a:pt x="1476952" y="3403600"/>
                </a:lnTo>
                <a:lnTo>
                  <a:pt x="1524717" y="3390900"/>
                </a:lnTo>
                <a:lnTo>
                  <a:pt x="1571750" y="3365500"/>
                </a:lnTo>
                <a:lnTo>
                  <a:pt x="1578589" y="3352800"/>
                </a:lnTo>
                <a:lnTo>
                  <a:pt x="1580544" y="3327400"/>
                </a:lnTo>
                <a:lnTo>
                  <a:pt x="1587383" y="3314700"/>
                </a:lnTo>
                <a:lnTo>
                  <a:pt x="1605711" y="3302000"/>
                </a:lnTo>
                <a:lnTo>
                  <a:pt x="1616708" y="3289300"/>
                </a:lnTo>
                <a:lnTo>
                  <a:pt x="1624770" y="3276600"/>
                </a:lnTo>
                <a:lnTo>
                  <a:pt x="1634297" y="3263900"/>
                </a:lnTo>
                <a:lnTo>
                  <a:pt x="1844412" y="3263900"/>
                </a:lnTo>
                <a:lnTo>
                  <a:pt x="1872631" y="3225799"/>
                </a:lnTo>
                <a:lnTo>
                  <a:pt x="1876664" y="3174999"/>
                </a:lnTo>
                <a:close/>
              </a:path>
              <a:path w="4069715" h="3479800">
                <a:moveTo>
                  <a:pt x="1157374" y="3441700"/>
                </a:moveTo>
                <a:lnTo>
                  <a:pt x="1032284" y="3441700"/>
                </a:lnTo>
                <a:lnTo>
                  <a:pt x="1076018" y="3454400"/>
                </a:lnTo>
                <a:lnTo>
                  <a:pt x="1118283" y="3467100"/>
                </a:lnTo>
                <a:lnTo>
                  <a:pt x="1133189" y="3479800"/>
                </a:lnTo>
                <a:lnTo>
                  <a:pt x="1143696" y="3467100"/>
                </a:lnTo>
                <a:lnTo>
                  <a:pt x="1151270" y="3467100"/>
                </a:lnTo>
                <a:lnTo>
                  <a:pt x="1157374" y="3454400"/>
                </a:lnTo>
                <a:lnTo>
                  <a:pt x="1157374" y="3441700"/>
                </a:lnTo>
                <a:close/>
              </a:path>
              <a:path w="4069715" h="3479800">
                <a:moveTo>
                  <a:pt x="1370429" y="3403600"/>
                </a:moveTo>
                <a:lnTo>
                  <a:pt x="1252173" y="3403600"/>
                </a:lnTo>
                <a:lnTo>
                  <a:pt x="1303607" y="3416300"/>
                </a:lnTo>
                <a:lnTo>
                  <a:pt x="1358700" y="3416300"/>
                </a:lnTo>
                <a:lnTo>
                  <a:pt x="1370429" y="3403600"/>
                </a:lnTo>
                <a:close/>
              </a:path>
              <a:path w="4069715" h="3479800">
                <a:moveTo>
                  <a:pt x="1844412" y="3263900"/>
                </a:moveTo>
                <a:lnTo>
                  <a:pt x="1649931" y="3263900"/>
                </a:lnTo>
                <a:lnTo>
                  <a:pt x="1674733" y="3289300"/>
                </a:lnTo>
                <a:lnTo>
                  <a:pt x="1701732" y="3302000"/>
                </a:lnTo>
                <a:lnTo>
                  <a:pt x="1730196" y="3302000"/>
                </a:lnTo>
                <a:lnTo>
                  <a:pt x="1759392" y="3289300"/>
                </a:lnTo>
                <a:lnTo>
                  <a:pt x="1803001" y="3276600"/>
                </a:lnTo>
                <a:lnTo>
                  <a:pt x="1844412" y="3263900"/>
                </a:lnTo>
                <a:close/>
              </a:path>
              <a:path w="4069715" h="3479800">
                <a:moveTo>
                  <a:pt x="2099490" y="2781299"/>
                </a:moveTo>
                <a:lnTo>
                  <a:pt x="164559" y="2781299"/>
                </a:lnTo>
                <a:lnTo>
                  <a:pt x="165415" y="2793999"/>
                </a:lnTo>
                <a:lnTo>
                  <a:pt x="167738" y="2806699"/>
                </a:lnTo>
                <a:lnTo>
                  <a:pt x="172260" y="2819399"/>
                </a:lnTo>
                <a:lnTo>
                  <a:pt x="209662" y="2832099"/>
                </a:lnTo>
                <a:lnTo>
                  <a:pt x="231301" y="2870199"/>
                </a:lnTo>
                <a:lnTo>
                  <a:pt x="242058" y="2908299"/>
                </a:lnTo>
                <a:lnTo>
                  <a:pt x="246812" y="2946399"/>
                </a:lnTo>
                <a:lnTo>
                  <a:pt x="250442" y="2984499"/>
                </a:lnTo>
                <a:lnTo>
                  <a:pt x="283030" y="3009899"/>
                </a:lnTo>
                <a:lnTo>
                  <a:pt x="319745" y="3035299"/>
                </a:lnTo>
                <a:lnTo>
                  <a:pt x="353458" y="3060699"/>
                </a:lnTo>
                <a:lnTo>
                  <a:pt x="377039" y="3086099"/>
                </a:lnTo>
                <a:lnTo>
                  <a:pt x="383360" y="3124199"/>
                </a:lnTo>
                <a:lnTo>
                  <a:pt x="409097" y="3136899"/>
                </a:lnTo>
                <a:lnTo>
                  <a:pt x="436816" y="3149599"/>
                </a:lnTo>
                <a:lnTo>
                  <a:pt x="462632" y="3162299"/>
                </a:lnTo>
                <a:lnTo>
                  <a:pt x="482661" y="3187699"/>
                </a:lnTo>
                <a:lnTo>
                  <a:pt x="484820" y="3174999"/>
                </a:lnTo>
                <a:lnTo>
                  <a:pt x="1909647" y="3174999"/>
                </a:lnTo>
                <a:lnTo>
                  <a:pt x="1915754" y="3162299"/>
                </a:lnTo>
                <a:lnTo>
                  <a:pt x="1920520" y="3149599"/>
                </a:lnTo>
                <a:lnTo>
                  <a:pt x="1930417" y="3136899"/>
                </a:lnTo>
                <a:lnTo>
                  <a:pt x="1938847" y="3136899"/>
                </a:lnTo>
                <a:lnTo>
                  <a:pt x="1939211" y="3124199"/>
                </a:lnTo>
                <a:lnTo>
                  <a:pt x="1925408" y="3111499"/>
                </a:lnTo>
                <a:lnTo>
                  <a:pt x="1910870" y="3098799"/>
                </a:lnTo>
                <a:lnTo>
                  <a:pt x="1900730" y="3086099"/>
                </a:lnTo>
                <a:lnTo>
                  <a:pt x="1900121" y="3060699"/>
                </a:lnTo>
                <a:lnTo>
                  <a:pt x="1918445" y="3022599"/>
                </a:lnTo>
                <a:lnTo>
                  <a:pt x="1935303" y="2997199"/>
                </a:lnTo>
                <a:lnTo>
                  <a:pt x="1946298" y="2959099"/>
                </a:lnTo>
                <a:lnTo>
                  <a:pt x="1947035" y="2920999"/>
                </a:lnTo>
                <a:lnTo>
                  <a:pt x="1967066" y="2895599"/>
                </a:lnTo>
                <a:lnTo>
                  <a:pt x="1984169" y="2857499"/>
                </a:lnTo>
                <a:lnTo>
                  <a:pt x="2004206" y="2832099"/>
                </a:lnTo>
                <a:lnTo>
                  <a:pt x="2033039" y="2806699"/>
                </a:lnTo>
                <a:lnTo>
                  <a:pt x="2056483" y="2806699"/>
                </a:lnTo>
                <a:lnTo>
                  <a:pt x="2078721" y="2793999"/>
                </a:lnTo>
                <a:lnTo>
                  <a:pt x="2099490" y="2781299"/>
                </a:lnTo>
                <a:close/>
              </a:path>
              <a:path w="4069715" h="3479800">
                <a:moveTo>
                  <a:pt x="2410878" y="2235199"/>
                </a:moveTo>
                <a:lnTo>
                  <a:pt x="33604" y="2235199"/>
                </a:lnTo>
                <a:lnTo>
                  <a:pt x="28596" y="2247899"/>
                </a:lnTo>
                <a:lnTo>
                  <a:pt x="25053" y="2247899"/>
                </a:lnTo>
                <a:lnTo>
                  <a:pt x="23708" y="2260599"/>
                </a:lnTo>
                <a:lnTo>
                  <a:pt x="28231" y="2273299"/>
                </a:lnTo>
                <a:lnTo>
                  <a:pt x="30554" y="2285999"/>
                </a:lnTo>
                <a:lnTo>
                  <a:pt x="31409" y="2298699"/>
                </a:lnTo>
                <a:lnTo>
                  <a:pt x="31532" y="2324099"/>
                </a:lnTo>
                <a:lnTo>
                  <a:pt x="20144" y="2362199"/>
                </a:lnTo>
                <a:lnTo>
                  <a:pt x="8007" y="2412999"/>
                </a:lnTo>
                <a:lnTo>
                  <a:pt x="0" y="2451099"/>
                </a:lnTo>
                <a:lnTo>
                  <a:pt x="1000" y="2489199"/>
                </a:lnTo>
                <a:lnTo>
                  <a:pt x="15885" y="2539999"/>
                </a:lnTo>
                <a:lnTo>
                  <a:pt x="38001" y="2578099"/>
                </a:lnTo>
                <a:lnTo>
                  <a:pt x="57916" y="2616199"/>
                </a:lnTo>
                <a:lnTo>
                  <a:pt x="76364" y="2666999"/>
                </a:lnTo>
                <a:lnTo>
                  <a:pt x="94079" y="2705099"/>
                </a:lnTo>
                <a:lnTo>
                  <a:pt x="109470" y="2730499"/>
                </a:lnTo>
                <a:lnTo>
                  <a:pt x="149047" y="2755899"/>
                </a:lnTo>
                <a:lnTo>
                  <a:pt x="164437" y="2781299"/>
                </a:lnTo>
                <a:lnTo>
                  <a:pt x="2120257" y="2781299"/>
                </a:lnTo>
                <a:lnTo>
                  <a:pt x="2142488" y="2768599"/>
                </a:lnTo>
                <a:lnTo>
                  <a:pt x="2154098" y="2768599"/>
                </a:lnTo>
                <a:lnTo>
                  <a:pt x="2164971" y="2755899"/>
                </a:lnTo>
                <a:lnTo>
                  <a:pt x="2174375" y="2743199"/>
                </a:lnTo>
                <a:lnTo>
                  <a:pt x="2181578" y="2743199"/>
                </a:lnTo>
                <a:lnTo>
                  <a:pt x="2183289" y="2705099"/>
                </a:lnTo>
                <a:lnTo>
                  <a:pt x="2189400" y="2679699"/>
                </a:lnTo>
                <a:lnTo>
                  <a:pt x="2201375" y="2654299"/>
                </a:lnTo>
                <a:lnTo>
                  <a:pt x="2220681" y="2628899"/>
                </a:lnTo>
                <a:lnTo>
                  <a:pt x="2234972" y="2590799"/>
                </a:lnTo>
                <a:lnTo>
                  <a:pt x="2241201" y="2539999"/>
                </a:lnTo>
                <a:lnTo>
                  <a:pt x="2254761" y="2501899"/>
                </a:lnTo>
                <a:lnTo>
                  <a:pt x="2291039" y="2476499"/>
                </a:lnTo>
                <a:lnTo>
                  <a:pt x="2303252" y="2438399"/>
                </a:lnTo>
                <a:lnTo>
                  <a:pt x="2318375" y="2412999"/>
                </a:lnTo>
                <a:lnTo>
                  <a:pt x="2339315" y="2387599"/>
                </a:lnTo>
                <a:lnTo>
                  <a:pt x="2368979" y="2362199"/>
                </a:lnTo>
                <a:lnTo>
                  <a:pt x="2379317" y="2362199"/>
                </a:lnTo>
                <a:lnTo>
                  <a:pt x="2385870" y="2349499"/>
                </a:lnTo>
                <a:lnTo>
                  <a:pt x="2412527" y="2349499"/>
                </a:lnTo>
                <a:lnTo>
                  <a:pt x="2427009" y="2324099"/>
                </a:lnTo>
                <a:lnTo>
                  <a:pt x="2434351" y="2311399"/>
                </a:lnTo>
                <a:lnTo>
                  <a:pt x="2439591" y="2285999"/>
                </a:lnTo>
                <a:lnTo>
                  <a:pt x="2435804" y="2273299"/>
                </a:lnTo>
                <a:lnTo>
                  <a:pt x="2426885" y="2273299"/>
                </a:lnTo>
                <a:lnTo>
                  <a:pt x="2416499" y="2260599"/>
                </a:lnTo>
                <a:lnTo>
                  <a:pt x="2408311" y="2247899"/>
                </a:lnTo>
                <a:lnTo>
                  <a:pt x="2410878" y="2235199"/>
                </a:lnTo>
                <a:close/>
              </a:path>
              <a:path w="4069715" h="3479800">
                <a:moveTo>
                  <a:pt x="2862226" y="2082799"/>
                </a:moveTo>
                <a:lnTo>
                  <a:pt x="2423958" y="2082799"/>
                </a:lnTo>
                <a:lnTo>
                  <a:pt x="2448631" y="2095499"/>
                </a:lnTo>
                <a:lnTo>
                  <a:pt x="2474772" y="2108199"/>
                </a:lnTo>
                <a:lnTo>
                  <a:pt x="2525596" y="2108199"/>
                </a:lnTo>
                <a:lnTo>
                  <a:pt x="2534756" y="2120899"/>
                </a:lnTo>
                <a:lnTo>
                  <a:pt x="2540253" y="2133599"/>
                </a:lnTo>
                <a:lnTo>
                  <a:pt x="2544286" y="2133599"/>
                </a:lnTo>
                <a:lnTo>
                  <a:pt x="2549053" y="2146299"/>
                </a:lnTo>
                <a:lnTo>
                  <a:pt x="2556135" y="2158999"/>
                </a:lnTo>
                <a:lnTo>
                  <a:pt x="2573238" y="2171699"/>
                </a:lnTo>
                <a:lnTo>
                  <a:pt x="2580320" y="2184399"/>
                </a:lnTo>
                <a:lnTo>
                  <a:pt x="2595341" y="2222499"/>
                </a:lnTo>
                <a:lnTo>
                  <a:pt x="2622307" y="2247899"/>
                </a:lnTo>
                <a:lnTo>
                  <a:pt x="2657527" y="2260599"/>
                </a:lnTo>
                <a:lnTo>
                  <a:pt x="2697308" y="2273299"/>
                </a:lnTo>
                <a:lnTo>
                  <a:pt x="2737958" y="2273299"/>
                </a:lnTo>
                <a:lnTo>
                  <a:pt x="2775786" y="2260599"/>
                </a:lnTo>
                <a:lnTo>
                  <a:pt x="2788369" y="2260599"/>
                </a:lnTo>
                <a:lnTo>
                  <a:pt x="2794353" y="2247899"/>
                </a:lnTo>
                <a:lnTo>
                  <a:pt x="2798871" y="2222499"/>
                </a:lnTo>
                <a:lnTo>
                  <a:pt x="2807053" y="2209799"/>
                </a:lnTo>
                <a:lnTo>
                  <a:pt x="2836496" y="2184399"/>
                </a:lnTo>
                <a:lnTo>
                  <a:pt x="2854942" y="2146299"/>
                </a:lnTo>
                <a:lnTo>
                  <a:pt x="2863124" y="2108199"/>
                </a:lnTo>
                <a:lnTo>
                  <a:pt x="2862226" y="2082799"/>
                </a:lnTo>
                <a:close/>
              </a:path>
              <a:path w="4069715" h="3479800">
                <a:moveTo>
                  <a:pt x="2893058" y="1993899"/>
                </a:moveTo>
                <a:lnTo>
                  <a:pt x="395937" y="1993899"/>
                </a:lnTo>
                <a:lnTo>
                  <a:pt x="391170" y="2006599"/>
                </a:lnTo>
                <a:lnTo>
                  <a:pt x="362219" y="2031999"/>
                </a:lnTo>
                <a:lnTo>
                  <a:pt x="335466" y="2070099"/>
                </a:lnTo>
                <a:lnTo>
                  <a:pt x="313112" y="2095499"/>
                </a:lnTo>
                <a:lnTo>
                  <a:pt x="297355" y="2133599"/>
                </a:lnTo>
                <a:lnTo>
                  <a:pt x="282695" y="2171699"/>
                </a:lnTo>
                <a:lnTo>
                  <a:pt x="250442" y="2197099"/>
                </a:lnTo>
                <a:lnTo>
                  <a:pt x="162488" y="2222499"/>
                </a:lnTo>
                <a:lnTo>
                  <a:pt x="133170" y="2235199"/>
                </a:lnTo>
                <a:lnTo>
                  <a:pt x="2417111" y="2235199"/>
                </a:lnTo>
                <a:lnTo>
                  <a:pt x="2424808" y="2222499"/>
                </a:lnTo>
                <a:lnTo>
                  <a:pt x="2431768" y="2209799"/>
                </a:lnTo>
                <a:lnTo>
                  <a:pt x="2444596" y="2184399"/>
                </a:lnTo>
                <a:lnTo>
                  <a:pt x="2446429" y="2158999"/>
                </a:lnTo>
                <a:lnTo>
                  <a:pt x="2435067" y="2133599"/>
                </a:lnTo>
                <a:lnTo>
                  <a:pt x="2408311" y="2108199"/>
                </a:lnTo>
                <a:lnTo>
                  <a:pt x="2401415" y="2108199"/>
                </a:lnTo>
                <a:lnTo>
                  <a:pt x="2406635" y="2095499"/>
                </a:lnTo>
                <a:lnTo>
                  <a:pt x="2423958" y="2095499"/>
                </a:lnTo>
                <a:lnTo>
                  <a:pt x="2423958" y="2082799"/>
                </a:lnTo>
                <a:lnTo>
                  <a:pt x="2862226" y="2082799"/>
                </a:lnTo>
                <a:lnTo>
                  <a:pt x="2861777" y="2070099"/>
                </a:lnTo>
                <a:lnTo>
                  <a:pt x="2864344" y="2070099"/>
                </a:lnTo>
                <a:lnTo>
                  <a:pt x="2870577" y="2057399"/>
                </a:lnTo>
                <a:lnTo>
                  <a:pt x="2878274" y="2057399"/>
                </a:lnTo>
                <a:lnTo>
                  <a:pt x="2885234" y="2044699"/>
                </a:lnTo>
                <a:lnTo>
                  <a:pt x="2893058" y="2031999"/>
                </a:lnTo>
                <a:lnTo>
                  <a:pt x="2895013" y="2019299"/>
                </a:lnTo>
                <a:lnTo>
                  <a:pt x="2893058" y="1993899"/>
                </a:lnTo>
                <a:close/>
              </a:path>
              <a:path w="4069715" h="3479800">
                <a:moveTo>
                  <a:pt x="2406635" y="2095499"/>
                </a:moveTo>
                <a:lnTo>
                  <a:pt x="2401415" y="2108199"/>
                </a:lnTo>
                <a:lnTo>
                  <a:pt x="2408311" y="2108199"/>
                </a:lnTo>
                <a:lnTo>
                  <a:pt x="2406635" y="2095499"/>
                </a:lnTo>
                <a:close/>
              </a:path>
              <a:path w="4069715" h="3479800">
                <a:moveTo>
                  <a:pt x="568062" y="1600199"/>
                </a:moveTo>
                <a:lnTo>
                  <a:pt x="555970" y="1600199"/>
                </a:lnTo>
                <a:lnTo>
                  <a:pt x="539113" y="1625599"/>
                </a:lnTo>
                <a:lnTo>
                  <a:pt x="527017" y="1650999"/>
                </a:lnTo>
                <a:lnTo>
                  <a:pt x="513457" y="1663699"/>
                </a:lnTo>
                <a:lnTo>
                  <a:pt x="500632" y="1676399"/>
                </a:lnTo>
                <a:lnTo>
                  <a:pt x="491349" y="1689099"/>
                </a:lnTo>
                <a:lnTo>
                  <a:pt x="478641" y="1727199"/>
                </a:lnTo>
                <a:lnTo>
                  <a:pt x="469351" y="1739899"/>
                </a:lnTo>
                <a:lnTo>
                  <a:pt x="445907" y="1739899"/>
                </a:lnTo>
                <a:lnTo>
                  <a:pt x="440531" y="1777999"/>
                </a:lnTo>
                <a:lnTo>
                  <a:pt x="426359" y="1803399"/>
                </a:lnTo>
                <a:lnTo>
                  <a:pt x="406324" y="1816099"/>
                </a:lnTo>
                <a:lnTo>
                  <a:pt x="383360" y="1841499"/>
                </a:lnTo>
                <a:lnTo>
                  <a:pt x="379324" y="1854199"/>
                </a:lnTo>
                <a:lnTo>
                  <a:pt x="386286" y="1866899"/>
                </a:lnTo>
                <a:lnTo>
                  <a:pt x="397645" y="1892299"/>
                </a:lnTo>
                <a:lnTo>
                  <a:pt x="406804" y="1904999"/>
                </a:lnTo>
                <a:lnTo>
                  <a:pt x="408149" y="1917699"/>
                </a:lnTo>
                <a:lnTo>
                  <a:pt x="416705" y="1917699"/>
                </a:lnTo>
                <a:lnTo>
                  <a:pt x="422450" y="1930399"/>
                </a:lnTo>
                <a:lnTo>
                  <a:pt x="425623" y="1943099"/>
                </a:lnTo>
                <a:lnTo>
                  <a:pt x="424401" y="1943099"/>
                </a:lnTo>
                <a:lnTo>
                  <a:pt x="420248" y="1955799"/>
                </a:lnTo>
                <a:lnTo>
                  <a:pt x="414627" y="1968499"/>
                </a:lnTo>
                <a:lnTo>
                  <a:pt x="405467" y="1981199"/>
                </a:lnTo>
                <a:lnTo>
                  <a:pt x="399970" y="1993899"/>
                </a:lnTo>
                <a:lnTo>
                  <a:pt x="2921517" y="1993899"/>
                </a:lnTo>
                <a:lnTo>
                  <a:pt x="2935077" y="2006599"/>
                </a:lnTo>
                <a:lnTo>
                  <a:pt x="2947173" y="2006599"/>
                </a:lnTo>
                <a:lnTo>
                  <a:pt x="2955605" y="1993899"/>
                </a:lnTo>
                <a:lnTo>
                  <a:pt x="2958050" y="1981199"/>
                </a:lnTo>
                <a:lnTo>
                  <a:pt x="2957559" y="1968499"/>
                </a:lnTo>
                <a:lnTo>
                  <a:pt x="2960000" y="1943099"/>
                </a:lnTo>
                <a:lnTo>
                  <a:pt x="2971239" y="1930399"/>
                </a:lnTo>
                <a:lnTo>
                  <a:pt x="2961709" y="1904999"/>
                </a:lnTo>
                <a:lnTo>
                  <a:pt x="2965375" y="1879599"/>
                </a:lnTo>
                <a:lnTo>
                  <a:pt x="2977836" y="1854199"/>
                </a:lnTo>
                <a:lnTo>
                  <a:pt x="2994696" y="1841499"/>
                </a:lnTo>
                <a:lnTo>
                  <a:pt x="3010574" y="1828799"/>
                </a:lnTo>
                <a:lnTo>
                  <a:pt x="3146309" y="1828799"/>
                </a:lnTo>
                <a:lnTo>
                  <a:pt x="3147007" y="1816099"/>
                </a:lnTo>
                <a:lnTo>
                  <a:pt x="3149679" y="1816099"/>
                </a:lnTo>
                <a:lnTo>
                  <a:pt x="3143014" y="1803399"/>
                </a:lnTo>
                <a:lnTo>
                  <a:pt x="3150055" y="1803399"/>
                </a:lnTo>
                <a:lnTo>
                  <a:pt x="3150347" y="1790699"/>
                </a:lnTo>
                <a:lnTo>
                  <a:pt x="3156468" y="1790699"/>
                </a:lnTo>
                <a:lnTo>
                  <a:pt x="3154843" y="1777999"/>
                </a:lnTo>
                <a:lnTo>
                  <a:pt x="613262" y="1777999"/>
                </a:lnTo>
                <a:lnTo>
                  <a:pt x="594446" y="1765299"/>
                </a:lnTo>
                <a:lnTo>
                  <a:pt x="582844" y="1739899"/>
                </a:lnTo>
                <a:lnTo>
                  <a:pt x="589565" y="1714499"/>
                </a:lnTo>
                <a:lnTo>
                  <a:pt x="606546" y="1701799"/>
                </a:lnTo>
                <a:lnTo>
                  <a:pt x="625727" y="1676399"/>
                </a:lnTo>
                <a:lnTo>
                  <a:pt x="628899" y="1663699"/>
                </a:lnTo>
                <a:lnTo>
                  <a:pt x="627678" y="1663699"/>
                </a:lnTo>
                <a:lnTo>
                  <a:pt x="623525" y="1650999"/>
                </a:lnTo>
                <a:lnTo>
                  <a:pt x="617903" y="1638299"/>
                </a:lnTo>
                <a:lnTo>
                  <a:pt x="608743" y="1638299"/>
                </a:lnTo>
                <a:lnTo>
                  <a:pt x="603246" y="1625599"/>
                </a:lnTo>
                <a:lnTo>
                  <a:pt x="599214" y="1625599"/>
                </a:lnTo>
                <a:lnTo>
                  <a:pt x="594446" y="1612899"/>
                </a:lnTo>
                <a:lnTo>
                  <a:pt x="581621" y="1612899"/>
                </a:lnTo>
                <a:lnTo>
                  <a:pt x="568062" y="1600199"/>
                </a:lnTo>
                <a:close/>
              </a:path>
              <a:path w="4069715" h="3479800">
                <a:moveTo>
                  <a:pt x="3126146" y="1866899"/>
                </a:moveTo>
                <a:lnTo>
                  <a:pt x="3018153" y="1866899"/>
                </a:lnTo>
                <a:lnTo>
                  <a:pt x="3018153" y="1879599"/>
                </a:lnTo>
                <a:lnTo>
                  <a:pt x="3065060" y="1904999"/>
                </a:lnTo>
                <a:lnTo>
                  <a:pt x="3111967" y="1904999"/>
                </a:lnTo>
                <a:lnTo>
                  <a:pt x="3116730" y="1892299"/>
                </a:lnTo>
                <a:lnTo>
                  <a:pt x="3120732" y="1879599"/>
                </a:lnTo>
                <a:lnTo>
                  <a:pt x="3126146" y="1866899"/>
                </a:lnTo>
                <a:close/>
              </a:path>
              <a:path w="4069715" h="3479800">
                <a:moveTo>
                  <a:pt x="3146724" y="1828799"/>
                </a:moveTo>
                <a:lnTo>
                  <a:pt x="3010574" y="1828799"/>
                </a:lnTo>
                <a:lnTo>
                  <a:pt x="3016192" y="1841499"/>
                </a:lnTo>
                <a:lnTo>
                  <a:pt x="3018879" y="1854199"/>
                </a:lnTo>
                <a:lnTo>
                  <a:pt x="3025963" y="1866899"/>
                </a:lnTo>
                <a:lnTo>
                  <a:pt x="3134040" y="1866899"/>
                </a:lnTo>
                <a:lnTo>
                  <a:pt x="3141812" y="1854199"/>
                </a:lnTo>
                <a:lnTo>
                  <a:pt x="3141203" y="1854199"/>
                </a:lnTo>
                <a:lnTo>
                  <a:pt x="3144772" y="1841499"/>
                </a:lnTo>
                <a:lnTo>
                  <a:pt x="3147067" y="1841499"/>
                </a:lnTo>
                <a:lnTo>
                  <a:pt x="3146724" y="1828799"/>
                </a:lnTo>
                <a:close/>
              </a:path>
              <a:path w="4069715" h="3479800">
                <a:moveTo>
                  <a:pt x="3151337" y="1816099"/>
                </a:moveTo>
                <a:lnTo>
                  <a:pt x="3149679" y="1816099"/>
                </a:lnTo>
                <a:lnTo>
                  <a:pt x="3151058" y="1828799"/>
                </a:lnTo>
                <a:lnTo>
                  <a:pt x="3151337" y="1816099"/>
                </a:lnTo>
                <a:close/>
              </a:path>
              <a:path w="4069715" h="3479800">
                <a:moveTo>
                  <a:pt x="696085" y="1701799"/>
                </a:moveTo>
                <a:lnTo>
                  <a:pt x="680451" y="1714499"/>
                </a:lnTo>
                <a:lnTo>
                  <a:pt x="682408" y="1739899"/>
                </a:lnTo>
                <a:lnTo>
                  <a:pt x="680456" y="1752599"/>
                </a:lnTo>
                <a:lnTo>
                  <a:pt x="672640" y="1765299"/>
                </a:lnTo>
                <a:lnTo>
                  <a:pt x="653825" y="1777999"/>
                </a:lnTo>
                <a:lnTo>
                  <a:pt x="3154843" y="1777999"/>
                </a:lnTo>
                <a:lnTo>
                  <a:pt x="3157091" y="1765299"/>
                </a:lnTo>
                <a:lnTo>
                  <a:pt x="3161637" y="1765299"/>
                </a:lnTo>
                <a:lnTo>
                  <a:pt x="3161409" y="1752599"/>
                </a:lnTo>
                <a:lnTo>
                  <a:pt x="3197565" y="1752599"/>
                </a:lnTo>
                <a:lnTo>
                  <a:pt x="3205312" y="1727199"/>
                </a:lnTo>
                <a:lnTo>
                  <a:pt x="734204" y="1727199"/>
                </a:lnTo>
                <a:lnTo>
                  <a:pt x="712581" y="1714499"/>
                </a:lnTo>
                <a:lnTo>
                  <a:pt x="696085" y="1701799"/>
                </a:lnTo>
                <a:close/>
              </a:path>
              <a:path w="4069715" h="3479800">
                <a:moveTo>
                  <a:pt x="3395019" y="1587499"/>
                </a:moveTo>
                <a:lnTo>
                  <a:pt x="735188" y="1587499"/>
                </a:lnTo>
                <a:lnTo>
                  <a:pt x="744469" y="1612899"/>
                </a:lnTo>
                <a:lnTo>
                  <a:pt x="756684" y="1650999"/>
                </a:lnTo>
                <a:lnTo>
                  <a:pt x="765969" y="1676399"/>
                </a:lnTo>
                <a:lnTo>
                  <a:pt x="766455" y="1701799"/>
                </a:lnTo>
                <a:lnTo>
                  <a:pt x="754360" y="1714499"/>
                </a:lnTo>
                <a:lnTo>
                  <a:pt x="734204" y="1727199"/>
                </a:lnTo>
                <a:lnTo>
                  <a:pt x="3207510" y="1727199"/>
                </a:lnTo>
                <a:lnTo>
                  <a:pt x="3215701" y="1714499"/>
                </a:lnTo>
                <a:lnTo>
                  <a:pt x="3222165" y="1714499"/>
                </a:lnTo>
                <a:lnTo>
                  <a:pt x="3225442" y="1701799"/>
                </a:lnTo>
                <a:lnTo>
                  <a:pt x="3228050" y="1701799"/>
                </a:lnTo>
                <a:lnTo>
                  <a:pt x="3229560" y="1689099"/>
                </a:lnTo>
                <a:lnTo>
                  <a:pt x="3235640" y="1689099"/>
                </a:lnTo>
                <a:lnTo>
                  <a:pt x="3238840" y="1676399"/>
                </a:lnTo>
                <a:lnTo>
                  <a:pt x="3254296" y="1676399"/>
                </a:lnTo>
                <a:lnTo>
                  <a:pt x="3256316" y="1663699"/>
                </a:lnTo>
                <a:lnTo>
                  <a:pt x="3277936" y="1663699"/>
                </a:lnTo>
                <a:lnTo>
                  <a:pt x="3285576" y="1650999"/>
                </a:lnTo>
                <a:lnTo>
                  <a:pt x="3307357" y="1650999"/>
                </a:lnTo>
                <a:lnTo>
                  <a:pt x="3308576" y="1638299"/>
                </a:lnTo>
                <a:lnTo>
                  <a:pt x="3328769" y="1638299"/>
                </a:lnTo>
                <a:lnTo>
                  <a:pt x="3334014" y="1625599"/>
                </a:lnTo>
                <a:lnTo>
                  <a:pt x="3360176" y="1625599"/>
                </a:lnTo>
                <a:lnTo>
                  <a:pt x="3364990" y="1612899"/>
                </a:lnTo>
                <a:lnTo>
                  <a:pt x="3372165" y="1612899"/>
                </a:lnTo>
                <a:lnTo>
                  <a:pt x="3375061" y="1600199"/>
                </a:lnTo>
                <a:lnTo>
                  <a:pt x="3391105" y="1600199"/>
                </a:lnTo>
                <a:lnTo>
                  <a:pt x="3395019" y="1587499"/>
                </a:lnTo>
                <a:close/>
              </a:path>
              <a:path w="4069715" h="3479800">
                <a:moveTo>
                  <a:pt x="3360176" y="1625599"/>
                </a:moveTo>
                <a:lnTo>
                  <a:pt x="3346295" y="1625599"/>
                </a:lnTo>
                <a:lnTo>
                  <a:pt x="3348861" y="1638299"/>
                </a:lnTo>
                <a:lnTo>
                  <a:pt x="3360176" y="1625599"/>
                </a:lnTo>
                <a:close/>
              </a:path>
              <a:path w="4069715" h="3479800">
                <a:moveTo>
                  <a:pt x="1041080" y="1257299"/>
                </a:moveTo>
                <a:lnTo>
                  <a:pt x="1019947" y="1257299"/>
                </a:lnTo>
                <a:lnTo>
                  <a:pt x="1001012" y="1269999"/>
                </a:lnTo>
                <a:lnTo>
                  <a:pt x="984519" y="1282699"/>
                </a:lnTo>
                <a:lnTo>
                  <a:pt x="968760" y="1308099"/>
                </a:lnTo>
                <a:lnTo>
                  <a:pt x="951534" y="1320799"/>
                </a:lnTo>
                <a:lnTo>
                  <a:pt x="930641" y="1333499"/>
                </a:lnTo>
                <a:lnTo>
                  <a:pt x="922830" y="1346199"/>
                </a:lnTo>
                <a:lnTo>
                  <a:pt x="905360" y="1358899"/>
                </a:lnTo>
                <a:lnTo>
                  <a:pt x="873353" y="1358899"/>
                </a:lnTo>
                <a:lnTo>
                  <a:pt x="860283" y="1371599"/>
                </a:lnTo>
                <a:lnTo>
                  <a:pt x="832302" y="1422399"/>
                </a:lnTo>
                <a:lnTo>
                  <a:pt x="806524" y="1460499"/>
                </a:lnTo>
                <a:lnTo>
                  <a:pt x="782212" y="1511299"/>
                </a:lnTo>
                <a:lnTo>
                  <a:pt x="758632" y="1562099"/>
                </a:lnTo>
                <a:lnTo>
                  <a:pt x="750574" y="1562099"/>
                </a:lnTo>
                <a:lnTo>
                  <a:pt x="741047" y="1574799"/>
                </a:lnTo>
                <a:lnTo>
                  <a:pt x="734452" y="1587499"/>
                </a:lnTo>
                <a:lnTo>
                  <a:pt x="3410925" y="1587499"/>
                </a:lnTo>
                <a:lnTo>
                  <a:pt x="3411637" y="1574799"/>
                </a:lnTo>
                <a:lnTo>
                  <a:pt x="3415421" y="1574799"/>
                </a:lnTo>
                <a:lnTo>
                  <a:pt x="3418558" y="1562099"/>
                </a:lnTo>
                <a:lnTo>
                  <a:pt x="3417009" y="1549399"/>
                </a:lnTo>
                <a:lnTo>
                  <a:pt x="3417873" y="1536699"/>
                </a:lnTo>
                <a:lnTo>
                  <a:pt x="3420878" y="1523999"/>
                </a:lnTo>
                <a:lnTo>
                  <a:pt x="3425514" y="1523999"/>
                </a:lnTo>
                <a:lnTo>
                  <a:pt x="3431372" y="1511299"/>
                </a:lnTo>
                <a:lnTo>
                  <a:pt x="3435881" y="1511299"/>
                </a:lnTo>
                <a:lnTo>
                  <a:pt x="3433506" y="1498599"/>
                </a:lnTo>
                <a:lnTo>
                  <a:pt x="3473804" y="1498599"/>
                </a:lnTo>
                <a:lnTo>
                  <a:pt x="3477781" y="1485899"/>
                </a:lnTo>
                <a:lnTo>
                  <a:pt x="3478678" y="1485899"/>
                </a:lnTo>
                <a:lnTo>
                  <a:pt x="3479315" y="1473199"/>
                </a:lnTo>
                <a:lnTo>
                  <a:pt x="3480970" y="1460499"/>
                </a:lnTo>
                <a:lnTo>
                  <a:pt x="3483823" y="1447799"/>
                </a:lnTo>
                <a:lnTo>
                  <a:pt x="2626802" y="1447799"/>
                </a:lnTo>
                <a:lnTo>
                  <a:pt x="2624630" y="1435099"/>
                </a:lnTo>
                <a:lnTo>
                  <a:pt x="2615563" y="1409699"/>
                </a:lnTo>
                <a:lnTo>
                  <a:pt x="2612811" y="1371599"/>
                </a:lnTo>
                <a:lnTo>
                  <a:pt x="2613363" y="1333499"/>
                </a:lnTo>
                <a:lnTo>
                  <a:pt x="2614204" y="1308099"/>
                </a:lnTo>
                <a:lnTo>
                  <a:pt x="1137095" y="1308099"/>
                </a:lnTo>
                <a:lnTo>
                  <a:pt x="1130744" y="1282699"/>
                </a:lnTo>
                <a:lnTo>
                  <a:pt x="1087016" y="1282699"/>
                </a:lnTo>
                <a:lnTo>
                  <a:pt x="1063680" y="1269999"/>
                </a:lnTo>
                <a:lnTo>
                  <a:pt x="1041080" y="1257299"/>
                </a:lnTo>
                <a:close/>
              </a:path>
              <a:path w="4069715" h="3479800">
                <a:moveTo>
                  <a:pt x="3961412" y="1511299"/>
                </a:moveTo>
                <a:lnTo>
                  <a:pt x="3949431" y="1511299"/>
                </a:lnTo>
                <a:lnTo>
                  <a:pt x="3956301" y="1523999"/>
                </a:lnTo>
                <a:lnTo>
                  <a:pt x="3961412" y="1511299"/>
                </a:lnTo>
                <a:close/>
              </a:path>
              <a:path w="4069715" h="3479800">
                <a:moveTo>
                  <a:pt x="3986899" y="1498599"/>
                </a:moveTo>
                <a:lnTo>
                  <a:pt x="3944814" y="1498599"/>
                </a:lnTo>
                <a:lnTo>
                  <a:pt x="3946064" y="1511299"/>
                </a:lnTo>
                <a:lnTo>
                  <a:pt x="3982152" y="1511299"/>
                </a:lnTo>
                <a:lnTo>
                  <a:pt x="3986899" y="1498599"/>
                </a:lnTo>
                <a:close/>
              </a:path>
              <a:path w="4069715" h="3479800">
                <a:moveTo>
                  <a:pt x="3993233" y="1485899"/>
                </a:moveTo>
                <a:lnTo>
                  <a:pt x="3942560" y="1485899"/>
                </a:lnTo>
                <a:lnTo>
                  <a:pt x="3944155" y="1498599"/>
                </a:lnTo>
                <a:lnTo>
                  <a:pt x="3990465" y="1498599"/>
                </a:lnTo>
                <a:lnTo>
                  <a:pt x="3993233" y="1485899"/>
                </a:lnTo>
                <a:close/>
              </a:path>
              <a:path w="4069715" h="3479800">
                <a:moveTo>
                  <a:pt x="3974628" y="1447799"/>
                </a:moveTo>
                <a:lnTo>
                  <a:pt x="3866643" y="1447799"/>
                </a:lnTo>
                <a:lnTo>
                  <a:pt x="3876482" y="1460499"/>
                </a:lnTo>
                <a:lnTo>
                  <a:pt x="3885759" y="1473199"/>
                </a:lnTo>
                <a:lnTo>
                  <a:pt x="3910556" y="1473199"/>
                </a:lnTo>
                <a:lnTo>
                  <a:pt x="3912575" y="1485899"/>
                </a:lnTo>
                <a:lnTo>
                  <a:pt x="3988991" y="1485899"/>
                </a:lnTo>
                <a:lnTo>
                  <a:pt x="3974653" y="1473199"/>
                </a:lnTo>
                <a:lnTo>
                  <a:pt x="3974628" y="1447799"/>
                </a:lnTo>
                <a:close/>
              </a:path>
              <a:path w="4069715" h="3479800">
                <a:moveTo>
                  <a:pt x="3495076" y="1435099"/>
                </a:moveTo>
                <a:lnTo>
                  <a:pt x="2667762" y="1435099"/>
                </a:lnTo>
                <a:lnTo>
                  <a:pt x="2662540" y="1447799"/>
                </a:lnTo>
                <a:lnTo>
                  <a:pt x="3488363" y="1447799"/>
                </a:lnTo>
                <a:lnTo>
                  <a:pt x="3495076" y="1435099"/>
                </a:lnTo>
                <a:close/>
              </a:path>
              <a:path w="4069715" h="3479800">
                <a:moveTo>
                  <a:pt x="3980622" y="1422399"/>
                </a:moveTo>
                <a:lnTo>
                  <a:pt x="3823307" y="1422399"/>
                </a:lnTo>
                <a:lnTo>
                  <a:pt x="3828979" y="1435099"/>
                </a:lnTo>
                <a:lnTo>
                  <a:pt x="3845510" y="1435099"/>
                </a:lnTo>
                <a:lnTo>
                  <a:pt x="3853711" y="1447799"/>
                </a:lnTo>
                <a:lnTo>
                  <a:pt x="3975479" y="1447799"/>
                </a:lnTo>
                <a:lnTo>
                  <a:pt x="3980622" y="1422399"/>
                </a:lnTo>
                <a:close/>
              </a:path>
              <a:path w="4069715" h="3479800">
                <a:moveTo>
                  <a:pt x="3507515" y="1422399"/>
                </a:moveTo>
                <a:lnTo>
                  <a:pt x="2683368" y="1422399"/>
                </a:lnTo>
                <a:lnTo>
                  <a:pt x="2678531" y="1435099"/>
                </a:lnTo>
                <a:lnTo>
                  <a:pt x="3502138" y="1435099"/>
                </a:lnTo>
                <a:lnTo>
                  <a:pt x="3507515" y="1422399"/>
                </a:lnTo>
                <a:close/>
              </a:path>
              <a:path w="4069715" h="3479800">
                <a:moveTo>
                  <a:pt x="3982057" y="1422399"/>
                </a:moveTo>
                <a:lnTo>
                  <a:pt x="3980622" y="1422399"/>
                </a:lnTo>
                <a:lnTo>
                  <a:pt x="3979543" y="1435099"/>
                </a:lnTo>
                <a:lnTo>
                  <a:pt x="3982057" y="1422399"/>
                </a:lnTo>
                <a:close/>
              </a:path>
              <a:path w="4069715" h="3479800">
                <a:moveTo>
                  <a:pt x="2725121" y="1358899"/>
                </a:moveTo>
                <a:lnTo>
                  <a:pt x="2709060" y="1358899"/>
                </a:lnTo>
                <a:lnTo>
                  <a:pt x="2701820" y="1371599"/>
                </a:lnTo>
                <a:lnTo>
                  <a:pt x="2702569" y="1384299"/>
                </a:lnTo>
                <a:lnTo>
                  <a:pt x="2704772" y="1396999"/>
                </a:lnTo>
                <a:lnTo>
                  <a:pt x="2701897" y="1409699"/>
                </a:lnTo>
                <a:lnTo>
                  <a:pt x="2701034" y="1409699"/>
                </a:lnTo>
                <a:lnTo>
                  <a:pt x="2692842" y="1422399"/>
                </a:lnTo>
                <a:lnTo>
                  <a:pt x="3510606" y="1422399"/>
                </a:lnTo>
                <a:lnTo>
                  <a:pt x="3510811" y="1409699"/>
                </a:lnTo>
                <a:lnTo>
                  <a:pt x="3509363" y="1396999"/>
                </a:lnTo>
                <a:lnTo>
                  <a:pt x="3505807" y="1396999"/>
                </a:lnTo>
                <a:lnTo>
                  <a:pt x="3498378" y="1384299"/>
                </a:lnTo>
                <a:lnTo>
                  <a:pt x="3500232" y="1384299"/>
                </a:lnTo>
                <a:lnTo>
                  <a:pt x="3500346" y="1371599"/>
                </a:lnTo>
                <a:lnTo>
                  <a:pt x="2729913" y="1371599"/>
                </a:lnTo>
                <a:lnTo>
                  <a:pt x="2725121" y="1358899"/>
                </a:lnTo>
                <a:close/>
              </a:path>
              <a:path w="4069715" h="3479800">
                <a:moveTo>
                  <a:pt x="3997056" y="1409699"/>
                </a:moveTo>
                <a:lnTo>
                  <a:pt x="3813147" y="1409699"/>
                </a:lnTo>
                <a:lnTo>
                  <a:pt x="3819954" y="1422399"/>
                </a:lnTo>
                <a:lnTo>
                  <a:pt x="3991582" y="1422399"/>
                </a:lnTo>
                <a:lnTo>
                  <a:pt x="3997056" y="1409699"/>
                </a:lnTo>
                <a:close/>
              </a:path>
              <a:path w="4069715" h="3479800">
                <a:moveTo>
                  <a:pt x="4016703" y="1396999"/>
                </a:moveTo>
                <a:lnTo>
                  <a:pt x="3788965" y="1396999"/>
                </a:lnTo>
                <a:lnTo>
                  <a:pt x="3796218" y="1409699"/>
                </a:lnTo>
                <a:lnTo>
                  <a:pt x="4014836" y="1409699"/>
                </a:lnTo>
                <a:lnTo>
                  <a:pt x="4016703" y="1396999"/>
                </a:lnTo>
                <a:close/>
              </a:path>
              <a:path w="4069715" h="3479800">
                <a:moveTo>
                  <a:pt x="4018162" y="1384299"/>
                </a:moveTo>
                <a:lnTo>
                  <a:pt x="3756181" y="1384299"/>
                </a:lnTo>
                <a:lnTo>
                  <a:pt x="3764659" y="1396999"/>
                </a:lnTo>
                <a:lnTo>
                  <a:pt x="4017935" y="1396999"/>
                </a:lnTo>
                <a:lnTo>
                  <a:pt x="4018162" y="1384299"/>
                </a:lnTo>
                <a:close/>
              </a:path>
              <a:path w="4069715" h="3479800">
                <a:moveTo>
                  <a:pt x="4022545" y="1371599"/>
                </a:moveTo>
                <a:lnTo>
                  <a:pt x="3740488" y="1371599"/>
                </a:lnTo>
                <a:lnTo>
                  <a:pt x="3748587" y="1384299"/>
                </a:lnTo>
                <a:lnTo>
                  <a:pt x="4019119" y="1384299"/>
                </a:lnTo>
                <a:lnTo>
                  <a:pt x="4022545" y="1371599"/>
                </a:lnTo>
                <a:close/>
              </a:path>
              <a:path w="4069715" h="3479800">
                <a:moveTo>
                  <a:pt x="3499343" y="1346199"/>
                </a:moveTo>
                <a:lnTo>
                  <a:pt x="2796990" y="1346199"/>
                </a:lnTo>
                <a:lnTo>
                  <a:pt x="2796541" y="1358899"/>
                </a:lnTo>
                <a:lnTo>
                  <a:pt x="2793562" y="1358899"/>
                </a:lnTo>
                <a:lnTo>
                  <a:pt x="2786314" y="1371599"/>
                </a:lnTo>
                <a:lnTo>
                  <a:pt x="3500346" y="1371599"/>
                </a:lnTo>
                <a:lnTo>
                  <a:pt x="3501896" y="1358899"/>
                </a:lnTo>
                <a:lnTo>
                  <a:pt x="3499343" y="1346199"/>
                </a:lnTo>
                <a:close/>
              </a:path>
              <a:path w="4069715" h="3479800">
                <a:moveTo>
                  <a:pt x="4038064" y="1358899"/>
                </a:moveTo>
                <a:lnTo>
                  <a:pt x="3728616" y="1358899"/>
                </a:lnTo>
                <a:lnTo>
                  <a:pt x="3729378" y="1371599"/>
                </a:lnTo>
                <a:lnTo>
                  <a:pt x="4036248" y="1371599"/>
                </a:lnTo>
                <a:lnTo>
                  <a:pt x="4038064" y="1358899"/>
                </a:lnTo>
                <a:close/>
              </a:path>
              <a:path w="4069715" h="3479800">
                <a:moveTo>
                  <a:pt x="4056047" y="1346199"/>
                </a:moveTo>
                <a:lnTo>
                  <a:pt x="3707382" y="1346199"/>
                </a:lnTo>
                <a:lnTo>
                  <a:pt x="3718113" y="1358899"/>
                </a:lnTo>
                <a:lnTo>
                  <a:pt x="4054422" y="1358899"/>
                </a:lnTo>
                <a:lnTo>
                  <a:pt x="4056047" y="1346199"/>
                </a:lnTo>
                <a:close/>
              </a:path>
              <a:path w="4069715" h="3479800">
                <a:moveTo>
                  <a:pt x="3517458" y="1257299"/>
                </a:moveTo>
                <a:lnTo>
                  <a:pt x="2896677" y="1257299"/>
                </a:lnTo>
                <a:lnTo>
                  <a:pt x="2896055" y="1269999"/>
                </a:lnTo>
                <a:lnTo>
                  <a:pt x="2890010" y="1269999"/>
                </a:lnTo>
                <a:lnTo>
                  <a:pt x="2883444" y="1282699"/>
                </a:lnTo>
                <a:lnTo>
                  <a:pt x="2845411" y="1282699"/>
                </a:lnTo>
                <a:lnTo>
                  <a:pt x="2839641" y="1295399"/>
                </a:lnTo>
                <a:lnTo>
                  <a:pt x="2829100" y="1295399"/>
                </a:lnTo>
                <a:lnTo>
                  <a:pt x="2818636" y="1308099"/>
                </a:lnTo>
                <a:lnTo>
                  <a:pt x="2808073" y="1308099"/>
                </a:lnTo>
                <a:lnTo>
                  <a:pt x="2801238" y="1320799"/>
                </a:lnTo>
                <a:lnTo>
                  <a:pt x="2797606" y="1333499"/>
                </a:lnTo>
                <a:lnTo>
                  <a:pt x="2796652" y="1346199"/>
                </a:lnTo>
                <a:lnTo>
                  <a:pt x="3494466" y="1346199"/>
                </a:lnTo>
                <a:lnTo>
                  <a:pt x="3494060" y="1333499"/>
                </a:lnTo>
                <a:lnTo>
                  <a:pt x="3485538" y="1333499"/>
                </a:lnTo>
                <a:lnTo>
                  <a:pt x="3483421" y="1320799"/>
                </a:lnTo>
                <a:lnTo>
                  <a:pt x="3485149" y="1308099"/>
                </a:lnTo>
                <a:lnTo>
                  <a:pt x="3490437" y="1295399"/>
                </a:lnTo>
                <a:lnTo>
                  <a:pt x="3499000" y="1282699"/>
                </a:lnTo>
                <a:lnTo>
                  <a:pt x="3508560" y="1269999"/>
                </a:lnTo>
                <a:lnTo>
                  <a:pt x="3517458" y="1257299"/>
                </a:lnTo>
                <a:close/>
              </a:path>
              <a:path w="4069715" h="3479800">
                <a:moveTo>
                  <a:pt x="4054333" y="1320799"/>
                </a:moveTo>
                <a:lnTo>
                  <a:pt x="3673803" y="1320799"/>
                </a:lnTo>
                <a:lnTo>
                  <a:pt x="3681054" y="1333499"/>
                </a:lnTo>
                <a:lnTo>
                  <a:pt x="3688811" y="1333499"/>
                </a:lnTo>
                <a:lnTo>
                  <a:pt x="3696917" y="1346199"/>
                </a:lnTo>
                <a:lnTo>
                  <a:pt x="4069141" y="1346199"/>
                </a:lnTo>
                <a:lnTo>
                  <a:pt x="4061356" y="1333499"/>
                </a:lnTo>
                <a:lnTo>
                  <a:pt x="4054333" y="1320799"/>
                </a:lnTo>
                <a:close/>
              </a:path>
              <a:path w="4069715" h="3479800">
                <a:moveTo>
                  <a:pt x="4051820" y="1308099"/>
                </a:moveTo>
                <a:lnTo>
                  <a:pt x="3660283" y="1308099"/>
                </a:lnTo>
                <a:lnTo>
                  <a:pt x="3667211" y="1320799"/>
                </a:lnTo>
                <a:lnTo>
                  <a:pt x="4052529" y="1320799"/>
                </a:lnTo>
                <a:lnTo>
                  <a:pt x="4051820" y="1308099"/>
                </a:lnTo>
                <a:close/>
              </a:path>
              <a:path w="4069715" h="3479800">
                <a:moveTo>
                  <a:pt x="1154661" y="1295399"/>
                </a:moveTo>
                <a:lnTo>
                  <a:pt x="1147011" y="1295399"/>
                </a:lnTo>
                <a:lnTo>
                  <a:pt x="1141740" y="1308099"/>
                </a:lnTo>
                <a:lnTo>
                  <a:pt x="1155851" y="1308099"/>
                </a:lnTo>
                <a:lnTo>
                  <a:pt x="1154661" y="1295399"/>
                </a:lnTo>
                <a:close/>
              </a:path>
              <a:path w="4069715" h="3479800">
                <a:moveTo>
                  <a:pt x="1806306" y="0"/>
                </a:moveTo>
                <a:lnTo>
                  <a:pt x="1778331" y="0"/>
                </a:lnTo>
                <a:lnTo>
                  <a:pt x="1752553" y="12699"/>
                </a:lnTo>
                <a:lnTo>
                  <a:pt x="1728243" y="25399"/>
                </a:lnTo>
                <a:lnTo>
                  <a:pt x="1704668" y="38099"/>
                </a:lnTo>
                <a:lnTo>
                  <a:pt x="1720910" y="88899"/>
                </a:lnTo>
                <a:lnTo>
                  <a:pt x="1734959" y="126999"/>
                </a:lnTo>
                <a:lnTo>
                  <a:pt x="1747543" y="165099"/>
                </a:lnTo>
                <a:lnTo>
                  <a:pt x="1759392" y="203199"/>
                </a:lnTo>
                <a:lnTo>
                  <a:pt x="1756340" y="241299"/>
                </a:lnTo>
                <a:lnTo>
                  <a:pt x="1740826" y="279399"/>
                </a:lnTo>
                <a:lnTo>
                  <a:pt x="1720914" y="304799"/>
                </a:lnTo>
                <a:lnTo>
                  <a:pt x="1704668" y="342899"/>
                </a:lnTo>
                <a:lnTo>
                  <a:pt x="1695257" y="393699"/>
                </a:lnTo>
                <a:lnTo>
                  <a:pt x="1682182" y="431799"/>
                </a:lnTo>
                <a:lnTo>
                  <a:pt x="1670574" y="469899"/>
                </a:lnTo>
                <a:lnTo>
                  <a:pt x="1665564" y="520699"/>
                </a:lnTo>
                <a:lnTo>
                  <a:pt x="1662751" y="558799"/>
                </a:lnTo>
                <a:lnTo>
                  <a:pt x="1654310" y="609599"/>
                </a:lnTo>
                <a:lnTo>
                  <a:pt x="1640239" y="647699"/>
                </a:lnTo>
                <a:lnTo>
                  <a:pt x="1620539" y="698499"/>
                </a:lnTo>
                <a:lnTo>
                  <a:pt x="1595206" y="736599"/>
                </a:lnTo>
                <a:lnTo>
                  <a:pt x="1582868" y="774699"/>
                </a:lnTo>
                <a:lnTo>
                  <a:pt x="1578593" y="800099"/>
                </a:lnTo>
                <a:lnTo>
                  <a:pt x="1578717" y="838199"/>
                </a:lnTo>
                <a:lnTo>
                  <a:pt x="1579573" y="863599"/>
                </a:lnTo>
                <a:lnTo>
                  <a:pt x="1550862" y="901699"/>
                </a:lnTo>
                <a:lnTo>
                  <a:pt x="1531679" y="939799"/>
                </a:lnTo>
                <a:lnTo>
                  <a:pt x="1516895" y="990599"/>
                </a:lnTo>
                <a:lnTo>
                  <a:pt x="1501379" y="1028699"/>
                </a:lnTo>
                <a:lnTo>
                  <a:pt x="1494298" y="1041399"/>
                </a:lnTo>
                <a:lnTo>
                  <a:pt x="1417333" y="1041399"/>
                </a:lnTo>
                <a:lnTo>
                  <a:pt x="1399741" y="1054099"/>
                </a:lnTo>
                <a:lnTo>
                  <a:pt x="1392901" y="1066799"/>
                </a:lnTo>
                <a:lnTo>
                  <a:pt x="1390947" y="1092199"/>
                </a:lnTo>
                <a:lnTo>
                  <a:pt x="1384107" y="1104899"/>
                </a:lnTo>
                <a:lnTo>
                  <a:pt x="1344284" y="1155699"/>
                </a:lnTo>
                <a:lnTo>
                  <a:pt x="1267568" y="1231899"/>
                </a:lnTo>
                <a:lnTo>
                  <a:pt x="1227745" y="1269999"/>
                </a:lnTo>
                <a:lnTo>
                  <a:pt x="1187671" y="1295399"/>
                </a:lnTo>
                <a:lnTo>
                  <a:pt x="1165071" y="1308099"/>
                </a:lnTo>
                <a:lnTo>
                  <a:pt x="2614204" y="1308099"/>
                </a:lnTo>
                <a:lnTo>
                  <a:pt x="2614191" y="1295399"/>
                </a:lnTo>
                <a:lnTo>
                  <a:pt x="2615194" y="1295399"/>
                </a:lnTo>
                <a:lnTo>
                  <a:pt x="2613670" y="1282699"/>
                </a:lnTo>
                <a:lnTo>
                  <a:pt x="2610902" y="1282699"/>
                </a:lnTo>
                <a:lnTo>
                  <a:pt x="2610152" y="1269999"/>
                </a:lnTo>
                <a:lnTo>
                  <a:pt x="2608957" y="1269999"/>
                </a:lnTo>
                <a:lnTo>
                  <a:pt x="2608668" y="1257299"/>
                </a:lnTo>
                <a:lnTo>
                  <a:pt x="2609626" y="1219199"/>
                </a:lnTo>
                <a:lnTo>
                  <a:pt x="2610624" y="1206499"/>
                </a:lnTo>
                <a:lnTo>
                  <a:pt x="2610586" y="1193799"/>
                </a:lnTo>
                <a:lnTo>
                  <a:pt x="2608120" y="1168399"/>
                </a:lnTo>
                <a:lnTo>
                  <a:pt x="2603929" y="1168399"/>
                </a:lnTo>
                <a:lnTo>
                  <a:pt x="2603929" y="927099"/>
                </a:lnTo>
                <a:lnTo>
                  <a:pt x="1780245" y="927099"/>
                </a:lnTo>
                <a:lnTo>
                  <a:pt x="1779695" y="914399"/>
                </a:lnTo>
                <a:lnTo>
                  <a:pt x="1778753" y="888999"/>
                </a:lnTo>
                <a:lnTo>
                  <a:pt x="1778488" y="876299"/>
                </a:lnTo>
                <a:lnTo>
                  <a:pt x="1779966" y="863599"/>
                </a:lnTo>
                <a:lnTo>
                  <a:pt x="1783604" y="863599"/>
                </a:lnTo>
                <a:lnTo>
                  <a:pt x="1788547" y="850899"/>
                </a:lnTo>
                <a:lnTo>
                  <a:pt x="1793205" y="838199"/>
                </a:lnTo>
                <a:lnTo>
                  <a:pt x="1795993" y="825499"/>
                </a:lnTo>
                <a:lnTo>
                  <a:pt x="1797076" y="800099"/>
                </a:lnTo>
                <a:lnTo>
                  <a:pt x="1795801" y="774699"/>
                </a:lnTo>
                <a:lnTo>
                  <a:pt x="1794563" y="749299"/>
                </a:lnTo>
                <a:lnTo>
                  <a:pt x="1795752" y="736599"/>
                </a:lnTo>
                <a:lnTo>
                  <a:pt x="1796844" y="723899"/>
                </a:lnTo>
                <a:lnTo>
                  <a:pt x="1800121" y="723899"/>
                </a:lnTo>
                <a:lnTo>
                  <a:pt x="1801213" y="711199"/>
                </a:lnTo>
                <a:lnTo>
                  <a:pt x="1801654" y="698499"/>
                </a:lnTo>
                <a:lnTo>
                  <a:pt x="1801260" y="685799"/>
                </a:lnTo>
                <a:lnTo>
                  <a:pt x="1801086" y="685799"/>
                </a:lnTo>
                <a:lnTo>
                  <a:pt x="1801086" y="584199"/>
                </a:lnTo>
                <a:lnTo>
                  <a:pt x="1801873" y="571499"/>
                </a:lnTo>
                <a:lnTo>
                  <a:pt x="1805519" y="546099"/>
                </a:lnTo>
                <a:lnTo>
                  <a:pt x="1806306" y="546099"/>
                </a:lnTo>
                <a:lnTo>
                  <a:pt x="1806306" y="431799"/>
                </a:lnTo>
                <a:lnTo>
                  <a:pt x="1806710" y="419099"/>
                </a:lnTo>
                <a:lnTo>
                  <a:pt x="1807914" y="419099"/>
                </a:lnTo>
                <a:lnTo>
                  <a:pt x="1809901" y="406399"/>
                </a:lnTo>
                <a:lnTo>
                  <a:pt x="1812656" y="393699"/>
                </a:lnTo>
                <a:lnTo>
                  <a:pt x="1813723" y="393699"/>
                </a:lnTo>
                <a:lnTo>
                  <a:pt x="1816110" y="380999"/>
                </a:lnTo>
                <a:lnTo>
                  <a:pt x="1816707" y="380999"/>
                </a:lnTo>
                <a:lnTo>
                  <a:pt x="1816682" y="368299"/>
                </a:lnTo>
                <a:lnTo>
                  <a:pt x="1816720" y="355599"/>
                </a:lnTo>
                <a:lnTo>
                  <a:pt x="1818802" y="304799"/>
                </a:lnTo>
                <a:lnTo>
                  <a:pt x="1822706" y="253999"/>
                </a:lnTo>
                <a:lnTo>
                  <a:pt x="1824923" y="203199"/>
                </a:lnTo>
                <a:lnTo>
                  <a:pt x="1821940" y="165099"/>
                </a:lnTo>
                <a:lnTo>
                  <a:pt x="1819495" y="114299"/>
                </a:lnTo>
                <a:lnTo>
                  <a:pt x="1819985" y="76199"/>
                </a:lnTo>
                <a:lnTo>
                  <a:pt x="1817544" y="38099"/>
                </a:lnTo>
                <a:lnTo>
                  <a:pt x="1806306" y="0"/>
                </a:lnTo>
                <a:close/>
              </a:path>
              <a:path w="4069715" h="3479800">
                <a:moveTo>
                  <a:pt x="4052483" y="1295399"/>
                </a:moveTo>
                <a:lnTo>
                  <a:pt x="3634357" y="1295399"/>
                </a:lnTo>
                <a:lnTo>
                  <a:pt x="3642964" y="1308099"/>
                </a:lnTo>
                <a:lnTo>
                  <a:pt x="4052180" y="1308099"/>
                </a:lnTo>
                <a:lnTo>
                  <a:pt x="4052483" y="1295399"/>
                </a:lnTo>
                <a:close/>
              </a:path>
              <a:path w="4069715" h="3479800">
                <a:moveTo>
                  <a:pt x="4042357" y="1269999"/>
                </a:moveTo>
                <a:lnTo>
                  <a:pt x="3611731" y="1269999"/>
                </a:lnTo>
                <a:lnTo>
                  <a:pt x="3618305" y="1282699"/>
                </a:lnTo>
                <a:lnTo>
                  <a:pt x="3626530" y="1295399"/>
                </a:lnTo>
                <a:lnTo>
                  <a:pt x="4051602" y="1295399"/>
                </a:lnTo>
                <a:lnTo>
                  <a:pt x="4050116" y="1282699"/>
                </a:lnTo>
                <a:lnTo>
                  <a:pt x="4044859" y="1282699"/>
                </a:lnTo>
                <a:lnTo>
                  <a:pt x="4042357" y="1269999"/>
                </a:lnTo>
                <a:close/>
              </a:path>
              <a:path w="4069715" h="3479800">
                <a:moveTo>
                  <a:pt x="4032425" y="1244599"/>
                </a:moveTo>
                <a:lnTo>
                  <a:pt x="3559274" y="1244599"/>
                </a:lnTo>
                <a:lnTo>
                  <a:pt x="3569320" y="1257299"/>
                </a:lnTo>
                <a:lnTo>
                  <a:pt x="3588725" y="1257299"/>
                </a:lnTo>
                <a:lnTo>
                  <a:pt x="3598563" y="1269999"/>
                </a:lnTo>
                <a:lnTo>
                  <a:pt x="4037497" y="1269999"/>
                </a:lnTo>
                <a:lnTo>
                  <a:pt x="4034234" y="1257299"/>
                </a:lnTo>
                <a:lnTo>
                  <a:pt x="4032425" y="1244599"/>
                </a:lnTo>
                <a:close/>
              </a:path>
              <a:path w="4069715" h="3479800">
                <a:moveTo>
                  <a:pt x="4031105" y="1219199"/>
                </a:moveTo>
                <a:lnTo>
                  <a:pt x="2897723" y="1219199"/>
                </a:lnTo>
                <a:lnTo>
                  <a:pt x="2902252" y="1231899"/>
                </a:lnTo>
                <a:lnTo>
                  <a:pt x="2905810" y="1244599"/>
                </a:lnTo>
                <a:lnTo>
                  <a:pt x="2905199" y="1257299"/>
                </a:lnTo>
                <a:lnTo>
                  <a:pt x="3523962" y="1257299"/>
                </a:lnTo>
                <a:lnTo>
                  <a:pt x="3526343" y="1244599"/>
                </a:lnTo>
                <a:lnTo>
                  <a:pt x="4032425" y="1244599"/>
                </a:lnTo>
                <a:lnTo>
                  <a:pt x="4031930" y="1231899"/>
                </a:lnTo>
                <a:lnTo>
                  <a:pt x="4031105" y="1219199"/>
                </a:lnTo>
                <a:close/>
              </a:path>
              <a:path w="4069715" h="3479800">
                <a:moveTo>
                  <a:pt x="4019439" y="1206499"/>
                </a:moveTo>
                <a:lnTo>
                  <a:pt x="2895344" y="1206499"/>
                </a:lnTo>
                <a:lnTo>
                  <a:pt x="2895420" y="1219199"/>
                </a:lnTo>
                <a:lnTo>
                  <a:pt x="4027396" y="1219199"/>
                </a:lnTo>
                <a:lnTo>
                  <a:pt x="4019439" y="1206499"/>
                </a:lnTo>
                <a:close/>
              </a:path>
              <a:path w="4069715" h="3479800">
                <a:moveTo>
                  <a:pt x="2915835" y="1194181"/>
                </a:moveTo>
                <a:lnTo>
                  <a:pt x="2898417" y="1206499"/>
                </a:lnTo>
                <a:lnTo>
                  <a:pt x="2923030" y="1206499"/>
                </a:lnTo>
                <a:lnTo>
                  <a:pt x="2915835" y="1194181"/>
                </a:lnTo>
                <a:close/>
              </a:path>
              <a:path w="4069715" h="3479800">
                <a:moveTo>
                  <a:pt x="3984497" y="1193799"/>
                </a:moveTo>
                <a:lnTo>
                  <a:pt x="3052671" y="1193799"/>
                </a:lnTo>
                <a:lnTo>
                  <a:pt x="3045178" y="1206499"/>
                </a:lnTo>
                <a:lnTo>
                  <a:pt x="3984546" y="1206499"/>
                </a:lnTo>
                <a:lnTo>
                  <a:pt x="3984497" y="1193799"/>
                </a:lnTo>
                <a:close/>
              </a:path>
              <a:path w="4069715" h="3479800">
                <a:moveTo>
                  <a:pt x="2916375" y="1193799"/>
                </a:moveTo>
                <a:lnTo>
                  <a:pt x="2915613" y="1193799"/>
                </a:lnTo>
                <a:lnTo>
                  <a:pt x="2915835" y="1194181"/>
                </a:lnTo>
                <a:lnTo>
                  <a:pt x="2916375" y="1193799"/>
                </a:lnTo>
                <a:close/>
              </a:path>
              <a:path w="4069715" h="3479800">
                <a:moveTo>
                  <a:pt x="4028603" y="1155699"/>
                </a:moveTo>
                <a:lnTo>
                  <a:pt x="4020335" y="1168399"/>
                </a:lnTo>
                <a:lnTo>
                  <a:pt x="3088765" y="1168399"/>
                </a:lnTo>
                <a:lnTo>
                  <a:pt x="3085640" y="1181099"/>
                </a:lnTo>
                <a:lnTo>
                  <a:pt x="3067098" y="1181099"/>
                </a:lnTo>
                <a:lnTo>
                  <a:pt x="3062666" y="1193799"/>
                </a:lnTo>
                <a:lnTo>
                  <a:pt x="4027091" y="1193799"/>
                </a:lnTo>
                <a:lnTo>
                  <a:pt x="4032806" y="1181099"/>
                </a:lnTo>
                <a:lnTo>
                  <a:pt x="4035194" y="1168399"/>
                </a:lnTo>
                <a:lnTo>
                  <a:pt x="4028603" y="1155699"/>
                </a:lnTo>
                <a:close/>
              </a:path>
              <a:path w="4069715" h="3479800">
                <a:moveTo>
                  <a:pt x="4008270" y="1155699"/>
                </a:moveTo>
                <a:lnTo>
                  <a:pt x="3088271" y="1155699"/>
                </a:lnTo>
                <a:lnTo>
                  <a:pt x="3089176" y="1168399"/>
                </a:lnTo>
                <a:lnTo>
                  <a:pt x="4020335" y="1168399"/>
                </a:lnTo>
                <a:lnTo>
                  <a:pt x="4008270" y="1155699"/>
                </a:lnTo>
                <a:close/>
              </a:path>
              <a:path w="4069715" h="3479800">
                <a:moveTo>
                  <a:pt x="3348124" y="1142999"/>
                </a:moveTo>
                <a:lnTo>
                  <a:pt x="3089577" y="1142999"/>
                </a:lnTo>
                <a:lnTo>
                  <a:pt x="3087816" y="1155699"/>
                </a:lnTo>
                <a:lnTo>
                  <a:pt x="3348238" y="1155699"/>
                </a:lnTo>
                <a:lnTo>
                  <a:pt x="3348124" y="1142999"/>
                </a:lnTo>
                <a:close/>
              </a:path>
              <a:path w="4069715" h="3479800">
                <a:moveTo>
                  <a:pt x="3991849" y="1142999"/>
                </a:moveTo>
                <a:lnTo>
                  <a:pt x="3385741" y="1142999"/>
                </a:lnTo>
                <a:lnTo>
                  <a:pt x="3379493" y="1155699"/>
                </a:lnTo>
                <a:lnTo>
                  <a:pt x="3999151" y="1155699"/>
                </a:lnTo>
                <a:lnTo>
                  <a:pt x="3991849" y="1142999"/>
                </a:lnTo>
                <a:close/>
              </a:path>
              <a:path w="4069715" h="3479800">
                <a:moveTo>
                  <a:pt x="3336013" y="1130299"/>
                </a:moveTo>
                <a:lnTo>
                  <a:pt x="3108716" y="1130299"/>
                </a:lnTo>
                <a:lnTo>
                  <a:pt x="3107116" y="1142999"/>
                </a:lnTo>
                <a:lnTo>
                  <a:pt x="3341690" y="1142999"/>
                </a:lnTo>
                <a:lnTo>
                  <a:pt x="3336013" y="1130299"/>
                </a:lnTo>
                <a:close/>
              </a:path>
              <a:path w="4069715" h="3479800">
                <a:moveTo>
                  <a:pt x="3942014" y="1117599"/>
                </a:moveTo>
                <a:lnTo>
                  <a:pt x="3409693" y="1117599"/>
                </a:lnTo>
                <a:lnTo>
                  <a:pt x="3400710" y="1130299"/>
                </a:lnTo>
                <a:lnTo>
                  <a:pt x="3393139" y="1142999"/>
                </a:lnTo>
                <a:lnTo>
                  <a:pt x="3996573" y="1142999"/>
                </a:lnTo>
                <a:lnTo>
                  <a:pt x="3984483" y="1130299"/>
                </a:lnTo>
                <a:lnTo>
                  <a:pt x="3957406" y="1130299"/>
                </a:lnTo>
                <a:lnTo>
                  <a:pt x="3942014" y="1117599"/>
                </a:lnTo>
                <a:close/>
              </a:path>
              <a:path w="4069715" h="3479800">
                <a:moveTo>
                  <a:pt x="3284373" y="1117599"/>
                </a:moveTo>
                <a:lnTo>
                  <a:pt x="3136097" y="1117599"/>
                </a:lnTo>
                <a:lnTo>
                  <a:pt x="3129798" y="1130299"/>
                </a:lnTo>
                <a:lnTo>
                  <a:pt x="3290870" y="1130299"/>
                </a:lnTo>
                <a:lnTo>
                  <a:pt x="3284373" y="1117599"/>
                </a:lnTo>
                <a:close/>
              </a:path>
              <a:path w="4069715" h="3479800">
                <a:moveTo>
                  <a:pt x="3220248" y="1104899"/>
                </a:moveTo>
                <a:lnTo>
                  <a:pt x="3143063" y="1104899"/>
                </a:lnTo>
                <a:lnTo>
                  <a:pt x="3136313" y="1117599"/>
                </a:lnTo>
                <a:lnTo>
                  <a:pt x="3224274" y="1117599"/>
                </a:lnTo>
                <a:lnTo>
                  <a:pt x="3220248" y="1104899"/>
                </a:lnTo>
                <a:close/>
              </a:path>
              <a:path w="4069715" h="3479800">
                <a:moveTo>
                  <a:pt x="3970856" y="1066799"/>
                </a:moveTo>
                <a:lnTo>
                  <a:pt x="3460684" y="1066799"/>
                </a:lnTo>
                <a:lnTo>
                  <a:pt x="3457179" y="1079499"/>
                </a:lnTo>
                <a:lnTo>
                  <a:pt x="3431931" y="1079499"/>
                </a:lnTo>
                <a:lnTo>
                  <a:pt x="3431347" y="1092199"/>
                </a:lnTo>
                <a:lnTo>
                  <a:pt x="3424819" y="1104899"/>
                </a:lnTo>
                <a:lnTo>
                  <a:pt x="3422152" y="1117599"/>
                </a:lnTo>
                <a:lnTo>
                  <a:pt x="3942217" y="1117599"/>
                </a:lnTo>
                <a:lnTo>
                  <a:pt x="3953965" y="1104899"/>
                </a:lnTo>
                <a:lnTo>
                  <a:pt x="3956619" y="1104899"/>
                </a:lnTo>
                <a:lnTo>
                  <a:pt x="3962613" y="1092199"/>
                </a:lnTo>
                <a:lnTo>
                  <a:pt x="3965725" y="1079499"/>
                </a:lnTo>
                <a:lnTo>
                  <a:pt x="3970856" y="1066799"/>
                </a:lnTo>
                <a:close/>
              </a:path>
              <a:path w="4069715" h="3479800">
                <a:moveTo>
                  <a:pt x="3979543" y="1054099"/>
                </a:moveTo>
                <a:lnTo>
                  <a:pt x="3491355" y="1054099"/>
                </a:lnTo>
                <a:lnTo>
                  <a:pt x="3478807" y="1066799"/>
                </a:lnTo>
                <a:lnTo>
                  <a:pt x="3971580" y="1066799"/>
                </a:lnTo>
                <a:lnTo>
                  <a:pt x="3979543" y="1054099"/>
                </a:lnTo>
                <a:close/>
              </a:path>
              <a:path w="4069715" h="3479800">
                <a:moveTo>
                  <a:pt x="3732731" y="1041399"/>
                </a:moveTo>
                <a:lnTo>
                  <a:pt x="3507052" y="1041399"/>
                </a:lnTo>
                <a:lnTo>
                  <a:pt x="3500295" y="1054099"/>
                </a:lnTo>
                <a:lnTo>
                  <a:pt x="3737696" y="1054099"/>
                </a:lnTo>
                <a:lnTo>
                  <a:pt x="3732731" y="1041399"/>
                </a:lnTo>
                <a:close/>
              </a:path>
              <a:path w="4069715" h="3479800">
                <a:moveTo>
                  <a:pt x="3828273" y="1041399"/>
                </a:moveTo>
                <a:lnTo>
                  <a:pt x="3777422" y="1041399"/>
                </a:lnTo>
                <a:lnTo>
                  <a:pt x="3775644" y="1054099"/>
                </a:lnTo>
                <a:lnTo>
                  <a:pt x="3833277" y="1054099"/>
                </a:lnTo>
                <a:lnTo>
                  <a:pt x="3828273" y="1041399"/>
                </a:lnTo>
                <a:close/>
              </a:path>
              <a:path w="4069715" h="3479800">
                <a:moveTo>
                  <a:pt x="3976266" y="1041399"/>
                </a:moveTo>
                <a:lnTo>
                  <a:pt x="3900485" y="1041399"/>
                </a:lnTo>
                <a:lnTo>
                  <a:pt x="3895646" y="1054099"/>
                </a:lnTo>
                <a:lnTo>
                  <a:pt x="3995024" y="1054099"/>
                </a:lnTo>
                <a:lnTo>
                  <a:pt x="3976266" y="1041399"/>
                </a:lnTo>
                <a:close/>
              </a:path>
              <a:path w="4069715" h="3479800">
                <a:moveTo>
                  <a:pt x="3514164" y="1028699"/>
                </a:moveTo>
                <a:lnTo>
                  <a:pt x="3505591" y="1041399"/>
                </a:lnTo>
                <a:lnTo>
                  <a:pt x="3515802" y="1041399"/>
                </a:lnTo>
                <a:lnTo>
                  <a:pt x="3514164" y="1028699"/>
                </a:lnTo>
                <a:close/>
              </a:path>
              <a:path w="4069715" h="3479800">
                <a:moveTo>
                  <a:pt x="3722853" y="1028699"/>
                </a:moveTo>
                <a:lnTo>
                  <a:pt x="3525264" y="1028699"/>
                </a:lnTo>
                <a:lnTo>
                  <a:pt x="3515802" y="1041399"/>
                </a:lnTo>
                <a:lnTo>
                  <a:pt x="3724263" y="1041399"/>
                </a:lnTo>
                <a:lnTo>
                  <a:pt x="3722853" y="1028699"/>
                </a:lnTo>
                <a:close/>
              </a:path>
              <a:path w="4069715" h="3479800">
                <a:moveTo>
                  <a:pt x="3715484" y="1003299"/>
                </a:moveTo>
                <a:lnTo>
                  <a:pt x="3600244" y="1003299"/>
                </a:lnTo>
                <a:lnTo>
                  <a:pt x="3597006" y="1015999"/>
                </a:lnTo>
                <a:lnTo>
                  <a:pt x="3588649" y="1015999"/>
                </a:lnTo>
                <a:lnTo>
                  <a:pt x="3579645" y="1028699"/>
                </a:lnTo>
                <a:lnTo>
                  <a:pt x="3721144" y="1028699"/>
                </a:lnTo>
                <a:lnTo>
                  <a:pt x="3719205" y="1015999"/>
                </a:lnTo>
                <a:lnTo>
                  <a:pt x="3715484" y="1003299"/>
                </a:lnTo>
                <a:close/>
              </a:path>
              <a:path w="4069715" h="3479800">
                <a:moveTo>
                  <a:pt x="3690059" y="990599"/>
                </a:moveTo>
                <a:lnTo>
                  <a:pt x="3616183" y="990599"/>
                </a:lnTo>
                <a:lnTo>
                  <a:pt x="3616881" y="1003299"/>
                </a:lnTo>
                <a:lnTo>
                  <a:pt x="3698238" y="1003299"/>
                </a:lnTo>
                <a:lnTo>
                  <a:pt x="3690059" y="990599"/>
                </a:lnTo>
                <a:close/>
              </a:path>
              <a:path w="4069715" h="3479800">
                <a:moveTo>
                  <a:pt x="3652023" y="977899"/>
                </a:moveTo>
                <a:lnTo>
                  <a:pt x="3631753" y="977899"/>
                </a:lnTo>
                <a:lnTo>
                  <a:pt x="3619904" y="990599"/>
                </a:lnTo>
                <a:lnTo>
                  <a:pt x="3658080" y="990599"/>
                </a:lnTo>
                <a:lnTo>
                  <a:pt x="3652023" y="977899"/>
                </a:lnTo>
                <a:close/>
              </a:path>
            </a:pathLst>
          </a:custGeom>
          <a:solidFill>
            <a:srgbClr val="EAECF2"/>
          </a:solidFill>
        </p:spPr>
        <p:txBody>
          <a:bodyPr wrap="square" lIns="0" tIns="0" rIns="0" bIns="0" rtlCol="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57200" y="9369425"/>
            <a:ext cx="6858000" cy="0"/>
          </a:xfrm>
          <a:custGeom>
            <a:avLst/>
            <a:gdLst/>
            <a:ahLst/>
            <a:cxnLst/>
            <a:rect l="l" t="t" r="r" b="b"/>
            <a:pathLst>
              <a:path w="6858000">
                <a:moveTo>
                  <a:pt x="0" y="0"/>
                </a:moveTo>
                <a:lnTo>
                  <a:pt x="6858000" y="0"/>
                </a:lnTo>
              </a:path>
            </a:pathLst>
          </a:custGeom>
          <a:ln w="6350">
            <a:solidFill>
              <a:srgbClr val="002D5B"/>
            </a:solidFill>
          </a:ln>
        </p:spPr>
        <p:txBody>
          <a:bodyPr wrap="square" lIns="0" tIns="0" rIns="0" bIns="0" rtlCol="0"/>
          <a:lstStyle/>
          <a:p>
            <a:endParaRPr/>
          </a:p>
        </p:txBody>
      </p:sp>
      <p:sp>
        <p:nvSpPr>
          <p:cNvPr id="2" name="Holder 2"/>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9/10/2024</a:t>
            </a:fld>
            <a:endParaRPr lang="en-US"/>
          </a:p>
        </p:txBody>
      </p:sp>
      <p:sp>
        <p:nvSpPr>
          <p:cNvPr id="4" name="Holder 4"/>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5" name="Group 4">
            <a:extLst>
              <a:ext uri="{FF2B5EF4-FFF2-40B4-BE49-F238E27FC236}">
                <a16:creationId xmlns:a16="http://schemas.microsoft.com/office/drawing/2014/main" id="{F85EAD2C-28B1-B83B-C268-5806231A8E6F}"/>
              </a:ext>
            </a:extLst>
          </p:cNvPr>
          <p:cNvGrpSpPr/>
          <p:nvPr userDrawn="1"/>
        </p:nvGrpSpPr>
        <p:grpSpPr>
          <a:xfrm>
            <a:off x="0" y="0"/>
            <a:ext cx="2286000" cy="1981200"/>
            <a:chOff x="-2819400" y="-1"/>
            <a:chExt cx="2514600" cy="2133600"/>
          </a:xfrm>
        </p:grpSpPr>
        <p:sp>
          <p:nvSpPr>
            <p:cNvPr id="6" name="bg object 16">
              <a:extLst>
                <a:ext uri="{FF2B5EF4-FFF2-40B4-BE49-F238E27FC236}">
                  <a16:creationId xmlns:a16="http://schemas.microsoft.com/office/drawing/2014/main" id="{8F1629B4-84E8-9B86-DE23-9C13E4669956}"/>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7" name="bg object 16">
              <a:extLst>
                <a:ext uri="{FF2B5EF4-FFF2-40B4-BE49-F238E27FC236}">
                  <a16:creationId xmlns:a16="http://schemas.microsoft.com/office/drawing/2014/main" id="{69F7DBEB-9BE4-AAB7-D254-8D08B51A752D}"/>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8" name="bg object 16">
              <a:extLst>
                <a:ext uri="{FF2B5EF4-FFF2-40B4-BE49-F238E27FC236}">
                  <a16:creationId xmlns:a16="http://schemas.microsoft.com/office/drawing/2014/main" id="{A1263377-F26A-4B2D-E1FD-AD6408BEA2C4}"/>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33039" y="333400"/>
            <a:ext cx="4565650" cy="436880"/>
          </a:xfrm>
          <a:prstGeom prst="rect">
            <a:avLst/>
          </a:prstGeom>
        </p:spPr>
        <p:txBody>
          <a:bodyPr wrap="square" lIns="0" tIns="0" rIns="0" bIns="0">
            <a:spAutoFit/>
          </a:bodyPr>
          <a:lstStyle>
            <a:lvl1pPr>
              <a:defRPr sz="2700" b="1" i="0">
                <a:solidFill>
                  <a:srgbClr val="002D5B"/>
                </a:solidFill>
                <a:latin typeface="Times New Roman"/>
                <a:cs typeface="Times New Roman"/>
              </a:defRPr>
            </a:lvl1pPr>
          </a:lstStyle>
          <a:p>
            <a:endParaRPr/>
          </a:p>
        </p:txBody>
      </p:sp>
      <p:sp>
        <p:nvSpPr>
          <p:cNvPr id="7" name="Rectangle 6">
            <a:extLst>
              <a:ext uri="{FF2B5EF4-FFF2-40B4-BE49-F238E27FC236}">
                <a16:creationId xmlns:a16="http://schemas.microsoft.com/office/drawing/2014/main" id="{7603C46E-C4E7-F36F-1050-712AC16345C8}"/>
              </a:ext>
            </a:extLst>
          </p:cNvPr>
          <p:cNvSpPr/>
          <p:nvPr userDrawn="1"/>
        </p:nvSpPr>
        <p:spPr>
          <a:xfrm>
            <a:off x="403860" y="1524000"/>
            <a:ext cx="2286000" cy="7696200"/>
          </a:xfrm>
          <a:prstGeom prst="rect">
            <a:avLst/>
          </a:prstGeom>
          <a:solidFill>
            <a:srgbClr val="A6A5B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0E8CB8FC-BF18-32EF-7FB3-F709690371CA}"/>
              </a:ext>
            </a:extLst>
          </p:cNvPr>
          <p:cNvGrpSpPr/>
          <p:nvPr userDrawn="1"/>
        </p:nvGrpSpPr>
        <p:grpSpPr>
          <a:xfrm>
            <a:off x="0" y="0"/>
            <a:ext cx="2286000" cy="1981200"/>
            <a:chOff x="-2819400" y="-1"/>
            <a:chExt cx="2514600" cy="2133600"/>
          </a:xfrm>
        </p:grpSpPr>
        <p:sp>
          <p:nvSpPr>
            <p:cNvPr id="9" name="bg object 16">
              <a:extLst>
                <a:ext uri="{FF2B5EF4-FFF2-40B4-BE49-F238E27FC236}">
                  <a16:creationId xmlns:a16="http://schemas.microsoft.com/office/drawing/2014/main" id="{4492D2A8-4E1B-A6D1-6186-EB6691A3E3D1}"/>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0" name="bg object 16">
              <a:extLst>
                <a:ext uri="{FF2B5EF4-FFF2-40B4-BE49-F238E27FC236}">
                  <a16:creationId xmlns:a16="http://schemas.microsoft.com/office/drawing/2014/main" id="{50E74AEB-351E-4315-1345-83B90F638B8E}"/>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1" name="bg object 16">
              <a:extLst>
                <a:ext uri="{FF2B5EF4-FFF2-40B4-BE49-F238E27FC236}">
                  <a16:creationId xmlns:a16="http://schemas.microsoft.com/office/drawing/2014/main" id="{C9B308B9-0AB2-015B-7BA3-098888FF1980}"/>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svg"/><Relationship Id="rId3" Type="http://schemas.openxmlformats.org/officeDocument/2006/relationships/image" Target="../media/image1.png"/><Relationship Id="rId7" Type="http://schemas.openxmlformats.org/officeDocument/2006/relationships/image" Target="../media/image3.svg"/><Relationship Id="rId12"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svg"/><Relationship Id="rId5" Type="http://schemas.openxmlformats.org/officeDocument/2006/relationships/chart" Target="../charts/chart2.xml"/><Relationship Id="rId10" Type="http://schemas.openxmlformats.org/officeDocument/2006/relationships/image" Target="../media/image6.png"/><Relationship Id="rId4" Type="http://schemas.openxmlformats.org/officeDocument/2006/relationships/chart" Target="../charts/chart1.xml"/><Relationship Id="rId9" Type="http://schemas.openxmlformats.org/officeDocument/2006/relationships/image" Target="../media/image5.svg"/><Relationship Id="rId14" Type="http://schemas.openxmlformats.org/officeDocument/2006/relationships/image" Target="../media/image10.e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7">
            <a:extLst>
              <a:ext uri="{FF2B5EF4-FFF2-40B4-BE49-F238E27FC236}">
                <a16:creationId xmlns:a16="http://schemas.microsoft.com/office/drawing/2014/main" id="{CB87DD75-BA6C-B424-83EB-981CC2B457C2}"/>
              </a:ext>
            </a:extLst>
          </p:cNvPr>
          <p:cNvGraphicFramePr>
            <a:graphicFrameLocks noGrp="1"/>
          </p:cNvGraphicFramePr>
          <p:nvPr>
            <p:extLst>
              <p:ext uri="{D42A27DB-BD31-4B8C-83A1-F6EECF244321}">
                <p14:modId xmlns:p14="http://schemas.microsoft.com/office/powerpoint/2010/main" val="1217068966"/>
              </p:ext>
            </p:extLst>
          </p:nvPr>
        </p:nvGraphicFramePr>
        <p:xfrm>
          <a:off x="2743200" y="1485900"/>
          <a:ext cx="4800600" cy="7734300"/>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1382490799"/>
                    </a:ext>
                  </a:extLst>
                </a:gridCol>
              </a:tblGrid>
              <a:tr h="80010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800" b="1" dirty="0">
                          <a:solidFill>
                            <a:srgbClr val="231F20"/>
                          </a:solidFill>
                          <a:latin typeface="Verdana" panose="020B0604030504040204" pitchFamily="34" charset="0"/>
                          <a:ea typeface="Verdana" panose="020B0604030504040204" pitchFamily="34" charset="0"/>
                          <a:cs typeface="Arial"/>
                        </a:rPr>
                        <a:t>The West Virginia Money Market Pool is a money market portfolio created to invest the majority of the state and local government operating funds. The objective of the portfolio is to maintain sufficient liquidity to meet the needs of the participants while striving to earn a return above inflation. The risk factor is low and managed through numerous maturity restrictions, diversification, guidelines, and credit limits.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776032"/>
                  </a:ext>
                </a:extLst>
              </a:tr>
              <a:tr h="12954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i="0" spc="-10" dirty="0">
                          <a:solidFill>
                            <a:srgbClr val="15294B"/>
                          </a:solidFill>
                          <a:latin typeface="Verdana" panose="020B0604030504040204" pitchFamily="34" charset="0"/>
                          <a:ea typeface="Verdana" panose="020B0604030504040204" pitchFamily="34" charset="0"/>
                          <a:cs typeface="Arial"/>
                        </a:rPr>
                        <a:t>Pool Features and Benefits: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271646"/>
                  </a:ext>
                </a:extLst>
              </a:tr>
              <a:tr h="1882140">
                <a:tc>
                  <a:txBody>
                    <a:bodyPr/>
                    <a:lstStyle/>
                    <a:p>
                      <a:pPr marL="114300" marR="508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management</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West</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Virginia</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Board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5"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Treasury</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investments’</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staff </a:t>
                      </a:r>
                      <a:r>
                        <a:rPr lang="en-US" sz="800" b="0" dirty="0">
                          <a:solidFill>
                            <a:srgbClr val="231F20"/>
                          </a:solidFill>
                          <a:latin typeface="Verdana" panose="020B0604030504040204" pitchFamily="34" charset="0"/>
                          <a:ea typeface="Verdana" panose="020B0604030504040204" pitchFamily="34" charset="0"/>
                        </a:rPr>
                        <a:t>and 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advisors </a:t>
                      </a:r>
                      <a:r>
                        <a:rPr lang="en-US" sz="800" b="0" spc="-10" dirty="0">
                          <a:solidFill>
                            <a:srgbClr val="231F20"/>
                          </a:solidFill>
                          <a:latin typeface="Verdana" panose="020B0604030504040204" pitchFamily="34" charset="0"/>
                          <a:ea typeface="Verdana" panose="020B0604030504040204" pitchFamily="34" charset="0"/>
                        </a:rPr>
                        <a:t>(Federated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Hermes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UBS Global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Asset</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Management).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Rated</a:t>
                      </a:r>
                      <a:r>
                        <a:rPr lang="en-US" sz="800" b="0" spc="-15" dirty="0">
                          <a:solidFill>
                            <a:srgbClr val="231F20"/>
                          </a:solidFill>
                          <a:latin typeface="Verdana" panose="020B0604030504040204" pitchFamily="34" charset="0"/>
                          <a:ea typeface="Verdana" panose="020B0604030504040204" pitchFamily="34" charset="0"/>
                        </a:rPr>
                        <a:t> </a:t>
                      </a:r>
                      <a:r>
                        <a:rPr lang="en-US" sz="800" b="0" dirty="0" err="1">
                          <a:solidFill>
                            <a:srgbClr val="231F20"/>
                          </a:solidFill>
                          <a:latin typeface="Verdana" panose="020B0604030504040204" pitchFamily="34" charset="0"/>
                          <a:ea typeface="Verdana" panose="020B0604030504040204" pitchFamily="34" charset="0"/>
                        </a:rPr>
                        <a:t>AAAm</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Standard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&amp;</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Poor’s.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Seeks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to maintain a</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net asset value</a:t>
                      </a:r>
                      <a:r>
                        <a:rPr lang="en-US" sz="800" b="0" spc="-5" dirty="0">
                          <a:solidFill>
                            <a:srgbClr val="231F20"/>
                          </a:solidFill>
                          <a:latin typeface="Verdana" panose="020B0604030504040204" pitchFamily="34" charset="0"/>
                          <a:ea typeface="Verdana" panose="020B0604030504040204" pitchFamily="34" charset="0"/>
                        </a:rPr>
                        <a:t> </a:t>
                      </a:r>
                      <a:r>
                        <a:rPr lang="en-US" sz="800" b="0" spc="-50" dirty="0">
                          <a:solidFill>
                            <a:srgbClr val="231F20"/>
                          </a:solidFill>
                          <a:latin typeface="Verdana" panose="020B0604030504040204" pitchFamily="34" charset="0"/>
                          <a:ea typeface="Verdana" panose="020B0604030504040204" pitchFamily="34" charset="0"/>
                        </a:rPr>
                        <a:t>(NAV)</a:t>
                      </a:r>
                      <a:r>
                        <a:rPr lang="en-US" sz="800" b="0" dirty="0">
                          <a:solidFill>
                            <a:srgbClr val="231F20"/>
                          </a:solidFill>
                          <a:latin typeface="Verdana" panose="020B0604030504040204" pitchFamily="34" charset="0"/>
                          <a:ea typeface="Verdana" panose="020B0604030504040204" pitchFamily="34" charset="0"/>
                        </a:rPr>
                        <a:t> of $1 per</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share.</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Investment</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yields</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competitive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other</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money</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market</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accounts.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spc="-10" dirty="0">
                          <a:solidFill>
                            <a:srgbClr val="231F20"/>
                          </a:solidFill>
                          <a:latin typeface="Verdana" panose="020B0604030504040204" pitchFamily="34" charset="0"/>
                          <a:ea typeface="Verdana" panose="020B0604030504040204" pitchFamily="34" charset="0"/>
                        </a:rPr>
                        <a:t>Easy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access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through</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State</a:t>
                      </a:r>
                      <a:r>
                        <a:rPr lang="en-US" sz="800" b="0" spc="10"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Treasurer’s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Office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online</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system.</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Account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can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opened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for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little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$100</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no</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limit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number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transactions.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Contributions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withdrawals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allowed</a:t>
                      </a:r>
                      <a:r>
                        <a:rPr lang="en-US" sz="800" b="0" spc="3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daily.</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Income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distributed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daily</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basis.</a:t>
                      </a:r>
                      <a:endParaRPr lang="en-US" sz="800" dirty="0">
                        <a:latin typeface="Verdana" panose="020B0604030504040204" pitchFamily="34" charset="0"/>
                        <a:ea typeface="Verdana" panose="020B0604030504040204" pitchFamily="34" charset="0"/>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00563"/>
                  </a:ext>
                </a:extLst>
              </a:tr>
              <a:tr h="33451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10" dirty="0">
                          <a:solidFill>
                            <a:srgbClr val="15294B"/>
                          </a:solidFill>
                          <a:latin typeface="Verdana" panose="020B0604030504040204" pitchFamily="34" charset="0"/>
                          <a:ea typeface="Verdana" panose="020B0604030504040204" pitchFamily="34" charset="0"/>
                          <a:cs typeface="Arial"/>
                        </a:rPr>
                        <a:t>7-Day Simple Money Market Yield (%)</a:t>
                      </a: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3803759"/>
                  </a:ext>
                </a:extLst>
              </a:tr>
              <a:tr h="256108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7812878"/>
                  </a:ext>
                </a:extLst>
              </a:tr>
              <a:tr h="45720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50"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learn</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how</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make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the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West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Virginia</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Money</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Market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Pool</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work</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for</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your </a:t>
                      </a:r>
                      <a:r>
                        <a:rPr lang="en-US" sz="900" b="1" dirty="0">
                          <a:solidFill>
                            <a:srgbClr val="3C4463"/>
                          </a:solidFill>
                          <a:latin typeface="Verdana" panose="020B0604030504040204" pitchFamily="34" charset="0"/>
                          <a:ea typeface="Verdana" panose="020B0604030504040204" pitchFamily="34" charset="0"/>
                          <a:cs typeface="Arial"/>
                        </a:rPr>
                        <a:t>cash</a:t>
                      </a:r>
                      <a:r>
                        <a:rPr lang="en-US" sz="900" b="1" spc="-10" dirty="0">
                          <a:solidFill>
                            <a:srgbClr val="3C4463"/>
                          </a:solidFill>
                          <a:latin typeface="Verdana" panose="020B0604030504040204" pitchFamily="34" charset="0"/>
                          <a:ea typeface="Verdana" panose="020B0604030504040204" pitchFamily="34" charset="0"/>
                          <a:cs typeface="Arial"/>
                        </a:rPr>
                        <a:t> investing</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needs</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call:</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304-340-1564</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or</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visit:</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wvbti.org</a:t>
                      </a:r>
                      <a:endParaRPr lang="en-US" sz="9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4307129"/>
                  </a:ext>
                </a:extLst>
              </a:tr>
              <a:tr h="1447800">
                <a:tc>
                  <a:txBody>
                    <a:bodyPr/>
                    <a:lstStyle/>
                    <a:p>
                      <a:pPr marL="0" algn="l">
                        <a:lnSpc>
                          <a:spcPct val="100000"/>
                        </a:lnSpc>
                        <a:spcBef>
                          <a:spcPts val="0"/>
                        </a:spcBef>
                        <a:spcAft>
                          <a:spcPts val="0"/>
                        </a:spcAft>
                      </a:pPr>
                      <a:r>
                        <a:rPr lang="en-US" sz="800" i="1" spc="-10" dirty="0">
                          <a:solidFill>
                            <a:srgbClr val="231F20"/>
                          </a:solidFill>
                          <a:latin typeface="Arial"/>
                          <a:cs typeface="Arial"/>
                        </a:rPr>
                        <a:t>Portfolio holdings and composition are shown as of the date indicated. Since market conditions fluctuate suddenly and frequently, the portfolio holdings may change and this list is not indicative of future portfolio composition. These portfolio holdings are not intended to be and do not constitute recommendations that others buy, sell, or hold any of the securities listed.</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investment in the Pool is not insured or guaranteed by any government or government agency.</a:t>
                      </a:r>
                    </a:p>
                    <a:p>
                      <a:pPr marL="0" marR="124460" algn="l">
                        <a:lnSpc>
                          <a:spcPct val="100000"/>
                        </a:lnSpc>
                        <a:spcBef>
                          <a:spcPts val="0"/>
                        </a:spcBef>
                        <a:spcAft>
                          <a:spcPts val="0"/>
                        </a:spcAft>
                        <a:tabLst>
                          <a:tab pos="434975" algn="l"/>
                        </a:tabLst>
                      </a:pPr>
                      <a:r>
                        <a:rPr lang="en-US" sz="800" i="1" spc="-10" dirty="0">
                          <a:solidFill>
                            <a:srgbClr val="231F20"/>
                          </a:solidFill>
                          <a:latin typeface="Arial"/>
                          <a:cs typeface="Arial"/>
                        </a:rPr>
                        <a:t>Although the manager of the Pool seeks to preserve principal, it is possible to lose money by depositing money in the Pool.</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 </a:t>
                      </a:r>
                      <a:r>
                        <a:rPr lang="en-US" sz="800" i="1" spc="-10" dirty="0" err="1">
                          <a:solidFill>
                            <a:srgbClr val="231F20"/>
                          </a:solidFill>
                          <a:latin typeface="Arial"/>
                          <a:cs typeface="Arial"/>
                        </a:rPr>
                        <a:t>AAAm</a:t>
                      </a:r>
                      <a:r>
                        <a:rPr lang="en-US" sz="800" i="1" spc="-10" dirty="0">
                          <a:solidFill>
                            <a:srgbClr val="231F20"/>
                          </a:solidFill>
                          <a:latin typeface="Arial"/>
                          <a:cs typeface="Arial"/>
                        </a:rPr>
                        <a:t> rating by Standard &amp; Poor’s is obtained after S&amp;P evaluates a number of factors, including credit quality, market price exposure and management. Ratings are subject to change and do not remove market risk.</a:t>
                      </a:r>
                    </a:p>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0837721"/>
                  </a:ext>
                </a:extLst>
              </a:tr>
            </a:tbl>
          </a:graphicData>
        </a:graphic>
      </p:graphicFrame>
      <p:sp>
        <p:nvSpPr>
          <p:cNvPr id="45" name="object 45"/>
          <p:cNvSpPr txBox="1"/>
          <p:nvPr/>
        </p:nvSpPr>
        <p:spPr>
          <a:xfrm>
            <a:off x="533400" y="6477000"/>
            <a:ext cx="2000885" cy="271869"/>
          </a:xfrm>
          <a:prstGeom prst="rect">
            <a:avLst/>
          </a:prstGeom>
        </p:spPr>
        <p:txBody>
          <a:bodyPr vert="horz" wrap="square" lIns="0" tIns="1270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Weighted</a:t>
            </a:r>
            <a:r>
              <a:rPr sz="900" b="1" spc="-5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Average</a:t>
            </a:r>
            <a:r>
              <a:rPr sz="900" b="1" spc="-50"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Maturity</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00"/>
              </a:spcBef>
            </a:pPr>
            <a:r>
              <a:rPr lang="en-US" sz="700">
                <a:solidFill>
                  <a:srgbClr val="231F20"/>
                </a:solidFill>
                <a:latin typeface="Verdana" panose="020B0604030504040204" pitchFamily="34" charset="0"/>
                <a:ea typeface="Verdana" panose="020B0604030504040204" pitchFamily="34" charset="0"/>
                <a:cs typeface="Arial"/>
              </a:rPr>
              <a:t>38</a:t>
            </a:r>
            <a:r>
              <a:rPr sz="700" spc="-10">
                <a:solidFill>
                  <a:srgbClr val="231F20"/>
                </a:solidFill>
                <a:latin typeface="Verdana" panose="020B0604030504040204" pitchFamily="34" charset="0"/>
                <a:ea typeface="Verdana" panose="020B0604030504040204" pitchFamily="34" charset="0"/>
                <a:cs typeface="Arial"/>
              </a:rPr>
              <a:t> </a:t>
            </a:r>
            <a:r>
              <a:rPr sz="700" spc="-20" dirty="0">
                <a:solidFill>
                  <a:srgbClr val="231F20"/>
                </a:solidFill>
                <a:latin typeface="Verdana" panose="020B0604030504040204" pitchFamily="34" charset="0"/>
                <a:ea typeface="Verdana" panose="020B0604030504040204" pitchFamily="34" charset="0"/>
                <a:cs typeface="Arial"/>
              </a:rPr>
              <a:t>Days</a:t>
            </a:r>
            <a:endParaRPr sz="700" dirty="0">
              <a:latin typeface="Verdana" panose="020B0604030504040204" pitchFamily="34" charset="0"/>
              <a:ea typeface="Verdana" panose="020B0604030504040204" pitchFamily="34" charset="0"/>
              <a:cs typeface="Arial"/>
            </a:endParaRPr>
          </a:p>
        </p:txBody>
      </p:sp>
      <p:sp>
        <p:nvSpPr>
          <p:cNvPr id="2" name="object 2"/>
          <p:cNvSpPr txBox="1">
            <a:spLocks noGrp="1"/>
          </p:cNvSpPr>
          <p:nvPr>
            <p:ph type="title"/>
          </p:nvPr>
        </p:nvSpPr>
        <p:spPr>
          <a:xfrm>
            <a:off x="1676400" y="913244"/>
            <a:ext cx="5181600" cy="382156"/>
          </a:xfrm>
          <a:prstGeom prst="rect">
            <a:avLst/>
          </a:prstGeom>
        </p:spPr>
        <p:txBody>
          <a:bodyPr vert="horz" wrap="square" lIns="0" tIns="12700" rIns="0" bIns="0" rtlCol="0">
            <a:spAutoFit/>
          </a:bodyPr>
          <a:lstStyle/>
          <a:p>
            <a:pPr marL="12700">
              <a:lnSpc>
                <a:spcPct val="100000"/>
              </a:lnSpc>
              <a:spcBef>
                <a:spcPts val="100"/>
              </a:spcBef>
            </a:pPr>
            <a:r>
              <a:rPr sz="2400" spc="-170" dirty="0">
                <a:latin typeface="Verdana" panose="020B0604030504040204" pitchFamily="34" charset="0"/>
                <a:ea typeface="Verdana" panose="020B0604030504040204" pitchFamily="34" charset="0"/>
              </a:rPr>
              <a:t>West</a:t>
            </a:r>
            <a:r>
              <a:rPr sz="2400" spc="-45" dirty="0">
                <a:latin typeface="Verdana" panose="020B0604030504040204" pitchFamily="34" charset="0"/>
                <a:ea typeface="Verdana" panose="020B0604030504040204" pitchFamily="34" charset="0"/>
              </a:rPr>
              <a:t> </a:t>
            </a:r>
            <a:r>
              <a:rPr sz="2400" spc="-95" dirty="0">
                <a:latin typeface="Verdana" panose="020B0604030504040204" pitchFamily="34" charset="0"/>
                <a:ea typeface="Verdana" panose="020B0604030504040204" pitchFamily="34" charset="0"/>
              </a:rPr>
              <a:t>Virginia</a:t>
            </a:r>
            <a:r>
              <a:rPr sz="2400" spc="-40" dirty="0">
                <a:latin typeface="Verdana" panose="020B0604030504040204" pitchFamily="34" charset="0"/>
                <a:ea typeface="Verdana" panose="020B0604030504040204" pitchFamily="34" charset="0"/>
              </a:rPr>
              <a:t> </a:t>
            </a:r>
            <a:r>
              <a:rPr sz="2400" spc="-195" dirty="0">
                <a:latin typeface="Verdana" panose="020B0604030504040204" pitchFamily="34" charset="0"/>
                <a:ea typeface="Verdana" panose="020B0604030504040204" pitchFamily="34" charset="0"/>
              </a:rPr>
              <a:t>Money</a:t>
            </a:r>
            <a:r>
              <a:rPr sz="2400" spc="-40" dirty="0">
                <a:latin typeface="Verdana" panose="020B0604030504040204" pitchFamily="34" charset="0"/>
                <a:ea typeface="Verdana" panose="020B0604030504040204" pitchFamily="34" charset="0"/>
              </a:rPr>
              <a:t> </a:t>
            </a:r>
            <a:r>
              <a:rPr sz="2400" spc="-204" dirty="0">
                <a:latin typeface="Verdana" panose="020B0604030504040204" pitchFamily="34" charset="0"/>
                <a:ea typeface="Verdana" panose="020B0604030504040204" pitchFamily="34" charset="0"/>
              </a:rPr>
              <a:t>Market</a:t>
            </a:r>
            <a:r>
              <a:rPr sz="2400" spc="-40" dirty="0">
                <a:latin typeface="Verdana" panose="020B0604030504040204" pitchFamily="34" charset="0"/>
                <a:ea typeface="Verdana" panose="020B0604030504040204" pitchFamily="34" charset="0"/>
              </a:rPr>
              <a:t> </a:t>
            </a:r>
            <a:r>
              <a:rPr sz="2400" spc="-80" dirty="0">
                <a:latin typeface="Verdana" panose="020B0604030504040204" pitchFamily="34" charset="0"/>
                <a:ea typeface="Verdana" panose="020B0604030504040204" pitchFamily="34" charset="0"/>
              </a:rPr>
              <a:t>Pool</a:t>
            </a:r>
          </a:p>
        </p:txBody>
      </p:sp>
      <p:sp>
        <p:nvSpPr>
          <p:cNvPr id="63" name="object 26">
            <a:extLst>
              <a:ext uri="{FF2B5EF4-FFF2-40B4-BE49-F238E27FC236}">
                <a16:creationId xmlns:a16="http://schemas.microsoft.com/office/drawing/2014/main" id="{3DE1ABB9-A8BA-0D6C-5AA2-F668CB36E49D}"/>
              </a:ext>
            </a:extLst>
          </p:cNvPr>
          <p:cNvSpPr/>
          <p:nvPr/>
        </p:nvSpPr>
        <p:spPr>
          <a:xfrm>
            <a:off x="457200" y="2057400"/>
            <a:ext cx="2156460" cy="7620000"/>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a:p>
        </p:txBody>
      </p:sp>
      <p:sp>
        <p:nvSpPr>
          <p:cNvPr id="26" name="object 26"/>
          <p:cNvSpPr/>
          <p:nvPr/>
        </p:nvSpPr>
        <p:spPr>
          <a:xfrm>
            <a:off x="457200" y="1524000"/>
            <a:ext cx="2156460" cy="1122681"/>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a:p>
        </p:txBody>
      </p:sp>
      <p:sp>
        <p:nvSpPr>
          <p:cNvPr id="27" name="object 27"/>
          <p:cNvSpPr txBox="1"/>
          <p:nvPr/>
        </p:nvSpPr>
        <p:spPr>
          <a:xfrm>
            <a:off x="533400" y="1582014"/>
            <a:ext cx="2362200" cy="810478"/>
          </a:xfrm>
          <a:prstGeom prst="rect">
            <a:avLst/>
          </a:prstGeom>
        </p:spPr>
        <p:txBody>
          <a:bodyPr vert="horz" wrap="square" lIns="0" tIns="22860" rIns="0" bIns="0" rtlCol="0">
            <a:spAutoFit/>
          </a:bodyPr>
          <a:lstStyle/>
          <a:p>
            <a:pPr marR="538480">
              <a:lnSpc>
                <a:spcPts val="1400"/>
              </a:lnSpc>
              <a:spcBef>
                <a:spcPts val="180"/>
              </a:spcBef>
            </a:pPr>
            <a:r>
              <a:rPr sz="1100" b="1" dirty="0">
                <a:solidFill>
                  <a:srgbClr val="3C4463"/>
                </a:solidFill>
                <a:latin typeface="Verdana" panose="020B0604030504040204" pitchFamily="34" charset="0"/>
                <a:ea typeface="Verdana" panose="020B0604030504040204" pitchFamily="34" charset="0"/>
                <a:cs typeface="Arial"/>
              </a:rPr>
              <a:t>Portfolio</a:t>
            </a:r>
            <a:r>
              <a:rPr sz="1100" b="1" spc="-50" dirty="0">
                <a:solidFill>
                  <a:srgbClr val="3C4463"/>
                </a:solidFill>
                <a:latin typeface="Verdana" panose="020B0604030504040204" pitchFamily="34" charset="0"/>
                <a:ea typeface="Verdana" panose="020B0604030504040204" pitchFamily="34" charset="0"/>
                <a:cs typeface="Arial"/>
              </a:rPr>
              <a:t> </a:t>
            </a:r>
            <a:r>
              <a:rPr sz="1100" b="1" spc="-10" dirty="0">
                <a:solidFill>
                  <a:srgbClr val="3C4463"/>
                </a:solidFill>
                <a:latin typeface="Verdana" panose="020B0604030504040204" pitchFamily="34" charset="0"/>
                <a:ea typeface="Verdana" panose="020B0604030504040204" pitchFamily="34" charset="0"/>
                <a:cs typeface="Arial"/>
              </a:rPr>
              <a:t>Overview </a:t>
            </a:r>
            <a:r>
              <a:rPr sz="1100" b="1" dirty="0">
                <a:solidFill>
                  <a:srgbClr val="3C4463"/>
                </a:solidFill>
                <a:latin typeface="Verdana" panose="020B0604030504040204" pitchFamily="34" charset="0"/>
                <a:ea typeface="Verdana" panose="020B0604030504040204" pitchFamily="34" charset="0"/>
                <a:cs typeface="Arial"/>
              </a:rPr>
              <a:t>as</a:t>
            </a:r>
            <a:r>
              <a:rPr sz="1100" b="1" spc="-10" dirty="0">
                <a:solidFill>
                  <a:srgbClr val="3C4463"/>
                </a:solidFill>
                <a:latin typeface="Verdana" panose="020B0604030504040204" pitchFamily="34" charset="0"/>
                <a:ea typeface="Verdana" panose="020B0604030504040204" pitchFamily="34" charset="0"/>
                <a:cs typeface="Arial"/>
              </a:rPr>
              <a:t> </a:t>
            </a:r>
            <a:r>
              <a:rPr sz="1100" b="1" dirty="0">
                <a:solidFill>
                  <a:srgbClr val="3C4463"/>
                </a:solidFill>
                <a:latin typeface="Verdana" panose="020B0604030504040204" pitchFamily="34" charset="0"/>
                <a:ea typeface="Verdana" panose="020B0604030504040204" pitchFamily="34" charset="0"/>
                <a:cs typeface="Arial"/>
              </a:rPr>
              <a:t>of</a:t>
            </a:r>
            <a:r>
              <a:rPr sz="1100" b="1" spc="-5" dirty="0">
                <a:solidFill>
                  <a:srgbClr val="3C4463"/>
                </a:solidFill>
                <a:latin typeface="Verdana" panose="020B0604030504040204" pitchFamily="34" charset="0"/>
                <a:ea typeface="Verdana" panose="020B0604030504040204" pitchFamily="34" charset="0"/>
                <a:cs typeface="Arial"/>
              </a:rPr>
              <a:t> </a:t>
            </a:r>
            <a:r>
              <a:rPr lang="en-US" sz="1100" b="1" spc="-10" dirty="0">
                <a:solidFill>
                  <a:srgbClr val="3C4463"/>
                </a:solidFill>
                <a:latin typeface="Verdana" panose="020B0604030504040204" pitchFamily="34" charset="0"/>
                <a:ea typeface="Verdana" panose="020B0604030504040204" pitchFamily="34" charset="0"/>
                <a:cs typeface="Arial"/>
              </a:rPr>
              <a:t>8/31</a:t>
            </a:r>
            <a:r>
              <a:rPr sz="1100" b="1" spc="-10" dirty="0">
                <a:solidFill>
                  <a:srgbClr val="3C4463"/>
                </a:solidFill>
                <a:latin typeface="Verdana" panose="020B0604030504040204" pitchFamily="34" charset="0"/>
                <a:ea typeface="Verdana" panose="020B0604030504040204" pitchFamily="34" charset="0"/>
                <a:cs typeface="Arial"/>
              </a:rPr>
              <a:t>/</a:t>
            </a:r>
            <a:r>
              <a:rPr lang="en-US" sz="1100" b="1" spc="-10" dirty="0">
                <a:solidFill>
                  <a:srgbClr val="3C4463"/>
                </a:solidFill>
                <a:latin typeface="Verdana" panose="020B0604030504040204" pitchFamily="34" charset="0"/>
                <a:ea typeface="Verdana" panose="020B0604030504040204" pitchFamily="34" charset="0"/>
                <a:cs typeface="Arial"/>
              </a:rPr>
              <a:t>20</a:t>
            </a:r>
            <a:r>
              <a:rPr sz="1100" b="1" spc="-10" dirty="0">
                <a:solidFill>
                  <a:srgbClr val="3C4463"/>
                </a:solidFill>
                <a:latin typeface="Verdana" panose="020B0604030504040204" pitchFamily="34" charset="0"/>
                <a:ea typeface="Verdana" panose="020B0604030504040204" pitchFamily="34" charset="0"/>
                <a:cs typeface="Arial"/>
              </a:rPr>
              <a:t>2</a:t>
            </a:r>
            <a:r>
              <a:rPr lang="en-US" sz="1100" b="1" spc="-10" dirty="0">
                <a:solidFill>
                  <a:srgbClr val="3C4463"/>
                </a:solidFill>
                <a:latin typeface="Verdana" panose="020B0604030504040204" pitchFamily="34" charset="0"/>
                <a:ea typeface="Verdana" panose="020B0604030504040204" pitchFamily="34" charset="0"/>
                <a:cs typeface="Arial"/>
              </a:rPr>
              <a:t>4</a:t>
            </a:r>
            <a:endParaRPr sz="11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120"/>
              </a:spcBef>
            </a:pPr>
            <a:r>
              <a:rPr sz="900" b="1" dirty="0">
                <a:solidFill>
                  <a:srgbClr val="3C4463"/>
                </a:solidFill>
                <a:latin typeface="Verdana" panose="020B0604030504040204" pitchFamily="34" charset="0"/>
                <a:ea typeface="Verdana" panose="020B0604030504040204" pitchFamily="34" charset="0"/>
                <a:cs typeface="Arial"/>
              </a:rPr>
              <a:t>Pool</a:t>
            </a:r>
            <a:r>
              <a:rPr sz="900" b="1" spc="-25"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Assets</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200"/>
              </a:spcBef>
            </a:pPr>
            <a:r>
              <a:rPr sz="700" spc="-20" dirty="0">
                <a:solidFill>
                  <a:srgbClr val="231F20"/>
                </a:solidFill>
                <a:latin typeface="Verdana" panose="020B0604030504040204" pitchFamily="34" charset="0"/>
                <a:ea typeface="Verdana" panose="020B0604030504040204" pitchFamily="34" charset="0"/>
                <a:cs typeface="Arial"/>
              </a:rPr>
              <a:t>$</a:t>
            </a:r>
            <a:r>
              <a:rPr lang="en-US" sz="700" spc="-20" dirty="0">
                <a:solidFill>
                  <a:srgbClr val="231F20"/>
                </a:solidFill>
                <a:latin typeface="Verdana" panose="020B0604030504040204" pitchFamily="34" charset="0"/>
                <a:ea typeface="Verdana" panose="020B0604030504040204" pitchFamily="34" charset="0"/>
                <a:cs typeface="Arial"/>
              </a:rPr>
              <a:t>9.6</a:t>
            </a:r>
            <a:r>
              <a:rPr sz="700" spc="-20" dirty="0">
                <a:solidFill>
                  <a:srgbClr val="231F20"/>
                </a:solidFill>
                <a:latin typeface="Verdana" panose="020B0604030504040204" pitchFamily="34" charset="0"/>
                <a:ea typeface="Verdana" panose="020B0604030504040204" pitchFamily="34" charset="0"/>
                <a:cs typeface="Arial"/>
              </a:rPr>
              <a:t> billion</a:t>
            </a:r>
          </a:p>
        </p:txBody>
      </p:sp>
      <p:sp>
        <p:nvSpPr>
          <p:cNvPr id="44" name="object 44"/>
          <p:cNvSpPr txBox="1"/>
          <p:nvPr/>
        </p:nvSpPr>
        <p:spPr>
          <a:xfrm>
            <a:off x="533400" y="6781800"/>
            <a:ext cx="2010410" cy="237886"/>
          </a:xfrm>
          <a:prstGeom prst="rect">
            <a:avLst/>
          </a:prstGeom>
        </p:spPr>
        <p:txBody>
          <a:bodyPr vert="horz" wrap="square" lIns="0" tIns="98425" rIns="0" bIns="0" rtlCol="0">
            <a:spAutoFit/>
          </a:bodyPr>
          <a:lstStyle/>
          <a:p>
            <a:pPr>
              <a:lnSpc>
                <a:spcPct val="100000"/>
              </a:lnSpc>
              <a:spcBef>
                <a:spcPts val="775"/>
              </a:spcBef>
            </a:pPr>
            <a:r>
              <a:rPr sz="900" b="1" spc="-25" dirty="0">
                <a:solidFill>
                  <a:srgbClr val="3C4463"/>
                </a:solidFill>
                <a:latin typeface="Verdana" panose="020B0604030504040204" pitchFamily="34" charset="0"/>
                <a:ea typeface="Verdana" panose="020B0604030504040204" pitchFamily="34" charset="0"/>
                <a:cs typeface="Arial"/>
              </a:rPr>
              <a:t>Top </a:t>
            </a:r>
            <a:r>
              <a:rPr sz="900" b="1" spc="-10" dirty="0">
                <a:solidFill>
                  <a:srgbClr val="3C4463"/>
                </a:solidFill>
                <a:latin typeface="Verdana" panose="020B0604030504040204" pitchFamily="34" charset="0"/>
                <a:ea typeface="Verdana" panose="020B0604030504040204" pitchFamily="34" charset="0"/>
                <a:cs typeface="Arial"/>
              </a:rPr>
              <a:t>Holdings</a:t>
            </a:r>
            <a:r>
              <a:rPr sz="900" b="1" spc="-25" dirty="0">
                <a:solidFill>
                  <a:srgbClr val="3C4463"/>
                </a:solidFill>
                <a:latin typeface="Verdana" panose="020B0604030504040204" pitchFamily="34" charset="0"/>
                <a:ea typeface="Verdana" panose="020B0604030504040204" pitchFamily="34" charset="0"/>
                <a:cs typeface="Arial"/>
              </a:rPr>
              <a:t> (%)</a:t>
            </a:r>
            <a:endParaRPr sz="800" dirty="0">
              <a:latin typeface="Arial"/>
              <a:cs typeface="Arial"/>
            </a:endParaRPr>
          </a:p>
        </p:txBody>
      </p:sp>
      <p:cxnSp>
        <p:nvCxnSpPr>
          <p:cNvPr id="81" name="Straight Connector 80">
            <a:extLst>
              <a:ext uri="{FF2B5EF4-FFF2-40B4-BE49-F238E27FC236}">
                <a16:creationId xmlns:a16="http://schemas.microsoft.com/office/drawing/2014/main" id="{4F3352AB-F9D7-6FCB-E6B4-D88D4F12493C}"/>
              </a:ext>
            </a:extLst>
          </p:cNvPr>
          <p:cNvCxnSpPr>
            <a:cxnSpLocks/>
          </p:cNvCxnSpPr>
          <p:nvPr/>
        </p:nvCxnSpPr>
        <p:spPr>
          <a:xfrm>
            <a:off x="533400" y="2019300"/>
            <a:ext cx="914400" cy="0"/>
          </a:xfrm>
          <a:prstGeom prst="line">
            <a:avLst/>
          </a:prstGeom>
          <a:ln w="22225">
            <a:solidFill>
              <a:srgbClr val="3C4463"/>
            </a:solidFill>
          </a:ln>
        </p:spPr>
        <p:style>
          <a:lnRef idx="1">
            <a:schemeClr val="accent1"/>
          </a:lnRef>
          <a:fillRef idx="0">
            <a:schemeClr val="accent1"/>
          </a:fillRef>
          <a:effectRef idx="0">
            <a:schemeClr val="accent1"/>
          </a:effectRef>
          <a:fontRef idx="minor">
            <a:schemeClr val="tx1"/>
          </a:fontRef>
        </p:style>
      </p:cxnSp>
      <p:pic>
        <p:nvPicPr>
          <p:cNvPr id="52" name="Picture 51" descr="Text&#10;&#10;Description automatically generated">
            <a:extLst>
              <a:ext uri="{FF2B5EF4-FFF2-40B4-BE49-F238E27FC236}">
                <a16:creationId xmlns:a16="http://schemas.microsoft.com/office/drawing/2014/main" id="{948DB1A2-A79F-3B34-6ECA-B27F9D3D30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6302" y="152400"/>
            <a:ext cx="1677894" cy="533400"/>
          </a:xfrm>
          <a:prstGeom prst="rect">
            <a:avLst/>
          </a:prstGeom>
        </p:spPr>
      </p:pic>
      <p:sp>
        <p:nvSpPr>
          <p:cNvPr id="18" name="object 27">
            <a:extLst>
              <a:ext uri="{FF2B5EF4-FFF2-40B4-BE49-F238E27FC236}">
                <a16:creationId xmlns:a16="http://schemas.microsoft.com/office/drawing/2014/main" id="{D17CADDD-303F-D945-9896-6E77D2CE5A41}"/>
              </a:ext>
            </a:extLst>
          </p:cNvPr>
          <p:cNvSpPr txBox="1"/>
          <p:nvPr/>
        </p:nvSpPr>
        <p:spPr>
          <a:xfrm>
            <a:off x="533400" y="2438400"/>
            <a:ext cx="2362200" cy="161583"/>
          </a:xfrm>
          <a:prstGeom prst="rect">
            <a:avLst/>
          </a:prstGeom>
        </p:spPr>
        <p:txBody>
          <a:bodyPr vert="horz" wrap="square" lIns="0" tIns="2286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Credit</a:t>
            </a:r>
            <a:r>
              <a:rPr sz="900" b="1" spc="-50"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Quality</a:t>
            </a:r>
            <a:r>
              <a:rPr sz="900" b="1" spc="-4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Composition</a:t>
            </a:r>
            <a:r>
              <a:rPr sz="900" b="1" spc="-45" dirty="0">
                <a:solidFill>
                  <a:srgbClr val="3C4463"/>
                </a:solidFill>
                <a:latin typeface="Verdana" panose="020B0604030504040204" pitchFamily="34" charset="0"/>
                <a:ea typeface="Verdana" panose="020B0604030504040204" pitchFamily="34" charset="0"/>
                <a:cs typeface="Arial"/>
              </a:rPr>
              <a:t> </a:t>
            </a:r>
            <a:r>
              <a:rPr sz="900" b="1" spc="-25" dirty="0">
                <a:solidFill>
                  <a:srgbClr val="3C4463"/>
                </a:solidFill>
                <a:latin typeface="Verdana" panose="020B0604030504040204" pitchFamily="34" charset="0"/>
                <a:ea typeface="Verdana" panose="020B0604030504040204" pitchFamily="34" charset="0"/>
                <a:cs typeface="Arial"/>
              </a:rPr>
              <a:t>(%)</a:t>
            </a:r>
            <a:endParaRPr sz="900" dirty="0">
              <a:solidFill>
                <a:srgbClr val="3C4463"/>
              </a:solidFill>
              <a:latin typeface="Verdana" panose="020B0604030504040204" pitchFamily="34" charset="0"/>
              <a:ea typeface="Verdana" panose="020B0604030504040204" pitchFamily="34" charset="0"/>
              <a:cs typeface="Arial"/>
            </a:endParaRPr>
          </a:p>
        </p:txBody>
      </p:sp>
      <p:sp>
        <p:nvSpPr>
          <p:cNvPr id="19" name="object 27">
            <a:extLst>
              <a:ext uri="{FF2B5EF4-FFF2-40B4-BE49-F238E27FC236}">
                <a16:creationId xmlns:a16="http://schemas.microsoft.com/office/drawing/2014/main" id="{126809A2-7745-7AC2-AB72-789EF0039288}"/>
              </a:ext>
            </a:extLst>
          </p:cNvPr>
          <p:cNvSpPr txBox="1"/>
          <p:nvPr/>
        </p:nvSpPr>
        <p:spPr>
          <a:xfrm>
            <a:off x="533400" y="3724617"/>
            <a:ext cx="2362200" cy="161583"/>
          </a:xfrm>
          <a:prstGeom prst="rect">
            <a:avLst/>
          </a:prstGeom>
        </p:spPr>
        <p:txBody>
          <a:bodyPr vert="horz" wrap="square" lIns="0" tIns="22860" rIns="0" bIns="0" rtlCol="0">
            <a:spAutoFit/>
          </a:bodyPr>
          <a:lstStyle/>
          <a:p>
            <a:pPr>
              <a:lnSpc>
                <a:spcPct val="100000"/>
              </a:lnSpc>
              <a:spcBef>
                <a:spcPts val="100"/>
              </a:spcBef>
            </a:pPr>
            <a:r>
              <a:rPr lang="en-US" sz="900" b="1" dirty="0">
                <a:solidFill>
                  <a:srgbClr val="3C4463"/>
                </a:solidFill>
                <a:latin typeface="Verdana" panose="020B0604030504040204" pitchFamily="34" charset="0"/>
                <a:ea typeface="Verdana" panose="020B0604030504040204" pitchFamily="34" charset="0"/>
                <a:cs typeface="Arial"/>
              </a:rPr>
              <a:t>Maturity</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Schedule</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sp>
        <p:nvSpPr>
          <p:cNvPr id="20" name="object 27">
            <a:extLst>
              <a:ext uri="{FF2B5EF4-FFF2-40B4-BE49-F238E27FC236}">
                <a16:creationId xmlns:a16="http://schemas.microsoft.com/office/drawing/2014/main" id="{C8A0AFBC-9ABB-1B72-2BDB-CF60F33C90E0}"/>
              </a:ext>
            </a:extLst>
          </p:cNvPr>
          <p:cNvSpPr txBox="1"/>
          <p:nvPr/>
        </p:nvSpPr>
        <p:spPr>
          <a:xfrm>
            <a:off x="533400" y="5096217"/>
            <a:ext cx="2362200" cy="161583"/>
          </a:xfrm>
          <a:prstGeom prst="rect">
            <a:avLst/>
          </a:prstGeom>
        </p:spPr>
        <p:txBody>
          <a:bodyPr vert="horz" wrap="square" lIns="0" tIns="2286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Portfolio</a:t>
            </a:r>
            <a:r>
              <a:rPr lang="en-US" sz="900" b="1" spc="-5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Composition</a:t>
            </a:r>
            <a:r>
              <a:rPr lang="en-US" sz="900" b="1" spc="-50"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graphicFrame>
        <p:nvGraphicFramePr>
          <p:cNvPr id="4" name="Chart 3">
            <a:extLst>
              <a:ext uri="{FF2B5EF4-FFF2-40B4-BE49-F238E27FC236}">
                <a16:creationId xmlns:a16="http://schemas.microsoft.com/office/drawing/2014/main" id="{2EADDD5D-E971-8FA1-1011-AC62845162AE}"/>
              </a:ext>
            </a:extLst>
          </p:cNvPr>
          <p:cNvGraphicFramePr>
            <a:graphicFrameLocks/>
          </p:cNvGraphicFramePr>
          <p:nvPr>
            <p:extLst>
              <p:ext uri="{D42A27DB-BD31-4B8C-83A1-F6EECF244321}">
                <p14:modId xmlns:p14="http://schemas.microsoft.com/office/powerpoint/2010/main" val="447165669"/>
              </p:ext>
            </p:extLst>
          </p:nvPr>
        </p:nvGraphicFramePr>
        <p:xfrm>
          <a:off x="347662" y="2571750"/>
          <a:ext cx="2298390" cy="125937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a:extLst>
              <a:ext uri="{FF2B5EF4-FFF2-40B4-BE49-F238E27FC236}">
                <a16:creationId xmlns:a16="http://schemas.microsoft.com/office/drawing/2014/main" id="{AB8EA797-C798-6D60-74A1-F76AAF7D2513}"/>
              </a:ext>
            </a:extLst>
          </p:cNvPr>
          <p:cNvGraphicFramePr>
            <a:graphicFrameLocks/>
          </p:cNvGraphicFramePr>
          <p:nvPr>
            <p:extLst>
              <p:ext uri="{D42A27DB-BD31-4B8C-83A1-F6EECF244321}">
                <p14:modId xmlns:p14="http://schemas.microsoft.com/office/powerpoint/2010/main" val="3396378007"/>
              </p:ext>
            </p:extLst>
          </p:nvPr>
        </p:nvGraphicFramePr>
        <p:xfrm>
          <a:off x="342900" y="3886200"/>
          <a:ext cx="2296391" cy="1261976"/>
        </p:xfrm>
        <a:graphic>
          <a:graphicData uri="http://schemas.openxmlformats.org/drawingml/2006/chart">
            <c:chart xmlns:c="http://schemas.openxmlformats.org/drawingml/2006/chart" xmlns:r="http://schemas.openxmlformats.org/officeDocument/2006/relationships" r:id="rId5"/>
          </a:graphicData>
        </a:graphic>
      </p:graphicFrame>
      <p:pic>
        <p:nvPicPr>
          <p:cNvPr id="11" name="Picture 10">
            <a:extLst>
              <a:ext uri="{FF2B5EF4-FFF2-40B4-BE49-F238E27FC236}">
                <a16:creationId xmlns:a16="http://schemas.microsoft.com/office/drawing/2014/main" id="{E89E149C-A12F-EA54-9F62-3EF8C9EA3AD4}"/>
              </a:ext>
            </a:extLst>
          </p:cNvPr>
          <p:cNvPicPr>
            <a:picLocks noGrp="1" noRot="1" noChangeAspect="1" noMove="1" noResize="1" noEditPoints="1" noAdjustHandles="1" noChangeArrowheads="1" noChangeShapeType="1" noCrop="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2691831" y="4647741"/>
            <a:ext cx="4823251" cy="2714828"/>
          </a:xfrm>
          <a:prstGeom prst="rect">
            <a:avLst/>
          </a:prstGeom>
        </p:spPr>
      </p:pic>
      <p:pic>
        <p:nvPicPr>
          <p:cNvPr id="12" name="Picture 11">
            <a:extLst>
              <a:ext uri="{FF2B5EF4-FFF2-40B4-BE49-F238E27FC236}">
                <a16:creationId xmlns:a16="http://schemas.microsoft.com/office/drawing/2014/main" id="{DF9E0EF2-2D54-A937-A2B1-BE40725989AF}"/>
              </a:ext>
            </a:extLst>
          </p:cNvPr>
          <p:cNvPicPr>
            <a:picLocks noGrp="1" noRot="1" noChangeAspect="1" noMove="1" noResize="1" noEditPoints="1" noAdjustHandles="1" noChangeArrowheads="1" noChangeShapeType="1" noCrop="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419520" y="2555102"/>
            <a:ext cx="2259387" cy="1255215"/>
          </a:xfrm>
          <a:prstGeom prst="rect">
            <a:avLst/>
          </a:prstGeom>
        </p:spPr>
      </p:pic>
      <p:pic>
        <p:nvPicPr>
          <p:cNvPr id="15" name="Picture 14">
            <a:extLst>
              <a:ext uri="{FF2B5EF4-FFF2-40B4-BE49-F238E27FC236}">
                <a16:creationId xmlns:a16="http://schemas.microsoft.com/office/drawing/2014/main" id="{498E9E5E-7F5F-8C2E-C895-2FFFBAFE3F04}"/>
              </a:ext>
            </a:extLst>
          </p:cNvPr>
          <p:cNvPicPr>
            <a:picLocks noGrp="1" noRot="1" noChangeAspect="1" noMove="1" noResize="1" noEditPoints="1" noAdjustHandles="1" noChangeArrowheads="1" noChangeShapeType="1" noCrop="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p:blipFill>
        <p:spPr>
          <a:xfrm>
            <a:off x="428073" y="3884781"/>
            <a:ext cx="2264741" cy="1263389"/>
          </a:xfrm>
          <a:prstGeom prst="rect">
            <a:avLst/>
          </a:prstGeom>
        </p:spPr>
      </p:pic>
      <p:pic>
        <p:nvPicPr>
          <p:cNvPr id="17" name="Picture 16">
            <a:extLst>
              <a:ext uri="{FF2B5EF4-FFF2-40B4-BE49-F238E27FC236}">
                <a16:creationId xmlns:a16="http://schemas.microsoft.com/office/drawing/2014/main" id="{F93EC91B-B82D-08EF-83B2-7E06E8BDA94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p:blipFill>
        <p:spPr>
          <a:xfrm>
            <a:off x="466266" y="5304778"/>
            <a:ext cx="2167201" cy="937168"/>
          </a:xfrm>
          <a:prstGeom prst="rect">
            <a:avLst/>
          </a:prstGeom>
        </p:spPr>
      </p:pic>
      <p:pic>
        <p:nvPicPr>
          <p:cNvPr id="8" name="Picture 7">
            <a:extLst>
              <a:ext uri="{FF2B5EF4-FFF2-40B4-BE49-F238E27FC236}">
                <a16:creationId xmlns:a16="http://schemas.microsoft.com/office/drawing/2014/main" id="{F2499719-00BA-6899-9E7C-5A6B24DEB51D}"/>
              </a:ext>
            </a:extLst>
          </p:cNvPr>
          <p:cNvPicPr>
            <a:picLocks noChangeAspect="1"/>
          </p:cNvPicPr>
          <p:nvPr/>
        </p:nvPicPr>
        <p:blipFill>
          <a:blip r:embed="rId14"/>
          <a:stretch>
            <a:fillRect/>
          </a:stretch>
        </p:blipFill>
        <p:spPr>
          <a:xfrm>
            <a:off x="533401" y="7042046"/>
            <a:ext cx="2117939" cy="18002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381000" y="1166505"/>
            <a:ext cx="6934200" cy="6033768"/>
          </a:xfrm>
          <a:prstGeom prst="rect">
            <a:avLst/>
          </a:prstGeom>
        </p:spPr>
        <p:txBody>
          <a:bodyPr vert="horz" wrap="square" lIns="0" tIns="76200" rIns="0" bIns="0" rtlCol="0">
            <a:spAutoFit/>
          </a:bodyPr>
          <a:lstStyle/>
          <a:p>
            <a:pPr marL="12700">
              <a:lnSpc>
                <a:spcPct val="100000"/>
              </a:lnSpc>
              <a:spcBef>
                <a:spcPts val="600"/>
              </a:spcBef>
              <a:spcAft>
                <a:spcPts val="600"/>
              </a:spcAft>
            </a:pPr>
            <a:r>
              <a:rPr lang="en-US" sz="1800" b="1" spc="-10" dirty="0">
                <a:solidFill>
                  <a:srgbClr val="3C4463"/>
                </a:solidFill>
                <a:latin typeface="Verdana" panose="020B0604030504040204" pitchFamily="34" charset="0"/>
                <a:ea typeface="Verdana" panose="020B0604030504040204" pitchFamily="34" charset="0"/>
                <a:cs typeface="Arial"/>
              </a:rPr>
              <a:t>Commentary</a:t>
            </a:r>
          </a:p>
          <a:p>
            <a:pPr marL="0" marR="0" algn="just">
              <a:lnSpc>
                <a:spcPct val="107000"/>
              </a:lnSpc>
              <a:spcBef>
                <a:spcPts val="0"/>
              </a:spcBef>
              <a:spcAft>
                <a:spcPts val="800"/>
              </a:spcAft>
            </a:pPr>
            <a:r>
              <a:rPr lang="en-US" sz="1000" b="1" dirty="0">
                <a:effectLst/>
                <a:latin typeface="Verdana" panose="020B0604030504040204" pitchFamily="34" charset="0"/>
                <a:ea typeface="Verdana" panose="020B0604030504040204" pitchFamily="34" charset="0"/>
                <a:cs typeface="Calibri" panose="020F0502020204030204" pitchFamily="34" charset="0"/>
              </a:rPr>
              <a:t>Here we go again</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It should be no surprise when the financial markets get ahead of themselves. And we don’t need to be an expert at behavioral economics to know rational investors don’t exist. But that doesn’t make it any less frustrating when traders get over their skis, adding volatility and detracting from liquidity in the market. Just as they did late last year, markets are betting the Federal Reserve cuts rates faster than policymakers have indicated and, importantly, faster than the data is supporting. </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Provoked by the Labor Department’s substantial downward revision of jobs added this past year and Chair Jerome Powell’s dovish comments at the Federal Reserve’s central bank symposium at Jackson Hole, Wyo., the futures market has increased the odds of a 50-basis point cut in September policy-setting meeting. We don’t agree, expecting a quarter-point reduction. The air is thinner near the Grand Tetons, but it’s the markets that seem to be affected by the altitude.</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Case in point is that downgrade of the employment figure. The Dept. said that the economy added 818,000 fewer jobs over the past 12 months through March than it had reported. Because that is the largest downward revision since 2009, investors seem to be treating it as the mark of an imminent recession. But we have always felt the Fed is comfortable with monthly additions of around 150,000 jobs as it describes an economy growing at a reasonable pace. Well, the new average is 174,000—not as “red hot” as before the revision, but with a robustness still indicative of a soft landing.</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While monetary policy works with a lag, the Fed likely views the labor market as supporting a soft landing, not a free fall. Like all policymakers, Powell engages in </a:t>
            </a:r>
            <a:r>
              <a:rPr lang="en-US" sz="1000" dirty="0" err="1">
                <a:effectLst/>
                <a:latin typeface="Verdana" panose="020B0604030504040204" pitchFamily="34" charset="0"/>
                <a:ea typeface="Verdana" panose="020B0604030504040204" pitchFamily="34" charset="0"/>
                <a:cs typeface="Calibri" panose="020F0502020204030204" pitchFamily="34" charset="0"/>
              </a:rPr>
              <a:t>FedSpeak</a:t>
            </a:r>
            <a:r>
              <a:rPr lang="en-US" sz="1000" dirty="0">
                <a:effectLst/>
                <a:latin typeface="Verdana" panose="020B0604030504040204" pitchFamily="34" charset="0"/>
                <a:ea typeface="Verdana" panose="020B0604030504040204" pitchFamily="34" charset="0"/>
                <a:cs typeface="Calibri" panose="020F0502020204030204" pitchFamily="34" charset="0"/>
              </a:rPr>
              <a:t>. But I’ve noticed over his tenure that when he says something clever or creative, it seems to represent his true thoughts. His address in Jackson Hole included this odd turn of phrase: “We do not seek or welcome further cooling in labor market conditions.” He is not panicking. In our minds, it would take an extraordinarily weak August payroll number combined with a large jump in the unemployment rate to shift our expectations from a quarter-point to a half-point cut at the September FOMC meeting. On the flip side, the data would have to be very strong to derail the Fed from easing at all. Inflation prints between now and then also are key, of course. Policymakers will have seen all three major government reports—July PCE and August CPI/PPI—before they meet Sept. 16-18, and the same logic applies.</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Unfortunately for cash managers, the more investors infer, the more they interfere. The yield curve has now completely inverted. For those of us who expect at most 75 basis-points of cuts in the fed funds target range (now 5.25-5.5%) by year-end, it’s hard to rationalize buying securities offering the corresponding deflated yields.</a:t>
            </a:r>
          </a:p>
        </p:txBody>
      </p:sp>
      <p:sp>
        <p:nvSpPr>
          <p:cNvPr id="25" name="object 11">
            <a:extLst>
              <a:ext uri="{FF2B5EF4-FFF2-40B4-BE49-F238E27FC236}">
                <a16:creationId xmlns:a16="http://schemas.microsoft.com/office/drawing/2014/main" id="{D193E906-78F8-5FF9-7C6F-5E54C15C621D}"/>
              </a:ext>
            </a:extLst>
          </p:cNvPr>
          <p:cNvSpPr txBox="1"/>
          <p:nvPr/>
        </p:nvSpPr>
        <p:spPr>
          <a:xfrm>
            <a:off x="4648200" y="152400"/>
            <a:ext cx="2908935" cy="166712"/>
          </a:xfrm>
          <a:prstGeom prst="rect">
            <a:avLst/>
          </a:prstGeom>
        </p:spPr>
        <p:txBody>
          <a:bodyPr vert="horz" wrap="square" lIns="0" tIns="12700" rIns="0" bIns="0" rtlCol="0">
            <a:spAutoFit/>
          </a:bodyPr>
          <a:lstStyle/>
          <a:p>
            <a:pPr marL="12700" algn="r">
              <a:lnSpc>
                <a:spcPct val="100000"/>
              </a:lnSpc>
              <a:spcBef>
                <a:spcPts val="100"/>
              </a:spcBef>
            </a:pPr>
            <a:r>
              <a:rPr sz="1000" b="0" spc="-30" dirty="0">
                <a:solidFill>
                  <a:srgbClr val="15294B"/>
                </a:solidFill>
                <a:latin typeface="Bookman Old Style"/>
                <a:cs typeface="Bookman Old Style"/>
              </a:rPr>
              <a:t>Board</a:t>
            </a:r>
            <a:r>
              <a:rPr sz="1000" b="0" spc="-35" dirty="0">
                <a:solidFill>
                  <a:srgbClr val="15294B"/>
                </a:solidFill>
                <a:latin typeface="Bookman Old Style"/>
                <a:cs typeface="Bookman Old Style"/>
              </a:rPr>
              <a:t> </a:t>
            </a:r>
            <a:r>
              <a:rPr sz="1000" b="0" dirty="0">
                <a:solidFill>
                  <a:srgbClr val="15294B"/>
                </a:solidFill>
                <a:latin typeface="Bookman Old Style"/>
                <a:cs typeface="Bookman Old Style"/>
              </a:rPr>
              <a:t>of</a:t>
            </a:r>
            <a:r>
              <a:rPr sz="1000" b="0" spc="-30" dirty="0">
                <a:solidFill>
                  <a:srgbClr val="15294B"/>
                </a:solidFill>
                <a:latin typeface="Bookman Old Style"/>
                <a:cs typeface="Bookman Old Style"/>
              </a:rPr>
              <a:t> </a:t>
            </a:r>
            <a:r>
              <a:rPr sz="1000" b="0" spc="-25" dirty="0">
                <a:solidFill>
                  <a:srgbClr val="15294B"/>
                </a:solidFill>
                <a:latin typeface="Bookman Old Style"/>
                <a:cs typeface="Bookman Old Style"/>
              </a:rPr>
              <a:t>Treasury</a:t>
            </a:r>
            <a:r>
              <a:rPr sz="1000" b="0" spc="-30" dirty="0">
                <a:solidFill>
                  <a:srgbClr val="15294B"/>
                </a:solidFill>
                <a:latin typeface="Bookman Old Style"/>
                <a:cs typeface="Bookman Old Style"/>
              </a:rPr>
              <a:t> </a:t>
            </a:r>
            <a:r>
              <a:rPr sz="1000" b="0" spc="-40" dirty="0">
                <a:solidFill>
                  <a:srgbClr val="15294B"/>
                </a:solidFill>
                <a:latin typeface="Bookman Old Style"/>
                <a:cs typeface="Bookman Old Style"/>
              </a:rPr>
              <a:t>Investments</a:t>
            </a:r>
            <a:r>
              <a:rPr sz="1000" b="0" spc="-35" dirty="0">
                <a:solidFill>
                  <a:srgbClr val="15294B"/>
                </a:solidFill>
                <a:latin typeface="Bookman Old Style"/>
                <a:cs typeface="Bookman Old Style"/>
              </a:rPr>
              <a:t> </a:t>
            </a:r>
            <a:r>
              <a:rPr sz="1000" b="0" spc="-110" dirty="0">
                <a:solidFill>
                  <a:srgbClr val="15294B"/>
                </a:solidFill>
                <a:latin typeface="Bookman Old Style"/>
                <a:cs typeface="Bookman Old Style"/>
              </a:rPr>
              <a:t>|</a:t>
            </a:r>
            <a:r>
              <a:rPr sz="1000" b="0" spc="-30" dirty="0">
                <a:solidFill>
                  <a:srgbClr val="15294B"/>
                </a:solidFill>
                <a:latin typeface="Bookman Old Style"/>
                <a:cs typeface="Bookman Old Style"/>
              </a:rPr>
              <a:t> </a:t>
            </a:r>
            <a:r>
              <a:rPr lang="en-US" sz="1000" b="0" spc="-10" dirty="0">
                <a:solidFill>
                  <a:srgbClr val="15294B"/>
                </a:solidFill>
                <a:latin typeface="Bookman Old Style"/>
                <a:cs typeface="Bookman Old Style"/>
              </a:rPr>
              <a:t>Fact Sheet</a:t>
            </a:r>
            <a:endParaRPr sz="1000" dirty="0">
              <a:latin typeface="Bookman Old Style"/>
              <a:cs typeface="Bookman Old Style"/>
            </a:endParaRPr>
          </a:p>
        </p:txBody>
      </p:sp>
      <p:pic>
        <p:nvPicPr>
          <p:cNvPr id="7" name="Picture 6" descr="Text&#10;&#10;Description automatically generated">
            <a:extLst>
              <a:ext uri="{FF2B5EF4-FFF2-40B4-BE49-F238E27FC236}">
                <a16:creationId xmlns:a16="http://schemas.microsoft.com/office/drawing/2014/main" id="{11F717E3-7868-44B2-A170-754E9A2E0A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7252" y="9438192"/>
            <a:ext cx="1711263" cy="54400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VariableList UniqueId="f0e3ae17-4bda-4221-b308-9ed9e78949ae" Name="AD_HOC" ContentType="XML" MajorVersion="0" MinorVersion="1" isLocalCopy="False" IsBaseObject="False" DataSourceId="faca008e-beab-4704-b396-325855fbd953" DataSourceMajorVersion="0" DataSourceMinorVersion="1"/>
</file>

<file path=customXml/item2.xml><?xml version="1.0" encoding="utf-8"?>
<AllExternalAdhocVariableMappings/>
</file>

<file path=customXml/item3.xml><?xml version="1.0" encoding="utf-8"?>
<VariableListDefinition name="System" displayName="System" id="defd4ffc-7597-44ff-bd17-0ab2943cfa41" isdomainofvalue="False" dataSourceId="4d064a7f-25d8-4763-994d-a7cade129f21"/>
</file>

<file path=customXml/item4.xml><?xml version="1.0" encoding="utf-8"?>
<VariableListDefinition name="AD_HOC" displayName="AD_HOC" id="f0e3ae17-4bda-4221-b308-9ed9e78949ae" isdomainofvalue="False" dataSourceId="faca008e-beab-4704-b396-325855fbd953"/>
</file>

<file path=customXml/item5.xml><?xml version="1.0" encoding="utf-8"?>
<VariableList UniqueId="79c2df7d-fd66-437f-87ec-7cc7eca259a4" Name="Computed" ContentType="XML" MajorVersion="0" MinorVersion="1" isLocalCopy="False" IsBaseObject="False" DataSourceId="bf6e691e-4a82-4b29-a4a2-0fe3e49ed1e2" DataSourceMajorVersion="0" DataSourceMinorVersion="1"/>
</file>

<file path=customXml/item6.xml><?xml version="1.0" encoding="utf-8"?>
<VariableList UniqueId="defd4ffc-7597-44ff-bd17-0ab2943cfa41" Name="System" ContentType="XML" MajorVersion="0" MinorVersion="1" isLocalCopy="False" IsBaseObject="False" DataSourceId="4d064a7f-25d8-4763-994d-a7cade129f21" DataSourceMajorVersion="0" DataSourceMinorVersion="1"/>
</file>

<file path=customXml/item7.xml><?xml version="1.0" encoding="utf-8"?>
<VariableListDefinition name="Computed" displayName="Computed" id="79c2df7d-fd66-437f-87ec-7cc7eca259a4" isdomainofvalue="False" dataSourceId="bf6e691e-4a82-4b29-a4a2-0fe3e49ed1e2"/>
</file>

<file path=customXml/itemProps1.xml><?xml version="1.0" encoding="utf-8"?>
<ds:datastoreItem xmlns:ds="http://schemas.openxmlformats.org/officeDocument/2006/customXml" ds:itemID="{655BBD55-7114-437C-8C4B-17C2653D0EA8}">
  <ds:schemaRefs/>
</ds:datastoreItem>
</file>

<file path=customXml/itemProps2.xml><?xml version="1.0" encoding="utf-8"?>
<ds:datastoreItem xmlns:ds="http://schemas.openxmlformats.org/officeDocument/2006/customXml" ds:itemID="{C9F976DE-2D4E-480B-963C-3DD247468308}">
  <ds:schemaRefs/>
</ds:datastoreItem>
</file>

<file path=customXml/itemProps3.xml><?xml version="1.0" encoding="utf-8"?>
<ds:datastoreItem xmlns:ds="http://schemas.openxmlformats.org/officeDocument/2006/customXml" ds:itemID="{5932D280-ABF3-4683-9356-EB6E6A1C1ABA}">
  <ds:schemaRefs/>
</ds:datastoreItem>
</file>

<file path=customXml/itemProps4.xml><?xml version="1.0" encoding="utf-8"?>
<ds:datastoreItem xmlns:ds="http://schemas.openxmlformats.org/officeDocument/2006/customXml" ds:itemID="{7307BCA1-E985-4B24-AD7B-9F233165A0FB}">
  <ds:schemaRefs/>
</ds:datastoreItem>
</file>

<file path=customXml/itemProps5.xml><?xml version="1.0" encoding="utf-8"?>
<ds:datastoreItem xmlns:ds="http://schemas.openxmlformats.org/officeDocument/2006/customXml" ds:itemID="{C9B958FA-9E84-4935-B371-5489226390E5}">
  <ds:schemaRefs/>
</ds:datastoreItem>
</file>

<file path=customXml/itemProps6.xml><?xml version="1.0" encoding="utf-8"?>
<ds:datastoreItem xmlns:ds="http://schemas.openxmlformats.org/officeDocument/2006/customXml" ds:itemID="{AC287686-C999-4F9F-8456-40031663FF8A}">
  <ds:schemaRefs/>
</ds:datastoreItem>
</file>

<file path=customXml/itemProps7.xml><?xml version="1.0" encoding="utf-8"?>
<ds:datastoreItem xmlns:ds="http://schemas.openxmlformats.org/officeDocument/2006/customXml" ds:itemID="{DBB539B3-995C-42ED-9062-44C462AD4632}">
  <ds:schemaRefs/>
</ds:datastoreItem>
</file>

<file path=docProps/app.xml><?xml version="1.0" encoding="utf-8"?>
<Properties xmlns="http://schemas.openxmlformats.org/officeDocument/2006/extended-properties" xmlns:vt="http://schemas.openxmlformats.org/officeDocument/2006/docPropsVTypes">
  <Template/>
  <TotalTime>3783</TotalTime>
  <Words>949</Words>
  <Application>Microsoft Office PowerPoint</Application>
  <PresentationFormat>Custom</PresentationFormat>
  <Paragraphs>36</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Bookman Old Style</vt:lpstr>
      <vt:lpstr>Calibri</vt:lpstr>
      <vt:lpstr>Times New Roman</vt:lpstr>
      <vt:lpstr>Verdana</vt:lpstr>
      <vt:lpstr>Office Theme</vt:lpstr>
      <vt:lpstr>West Virginia Money Market Pool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G42174-14.indd</dc:title>
  <dc:creator>sonsoej</dc:creator>
  <cp:lastModifiedBy>Shanholtzer, Karl</cp:lastModifiedBy>
  <cp:revision>72</cp:revision>
  <cp:lastPrinted>2024-06-21T15:11:52Z</cp:lastPrinted>
  <dcterms:created xsi:type="dcterms:W3CDTF">2022-11-29T14:04:04Z</dcterms:created>
  <dcterms:modified xsi:type="dcterms:W3CDTF">2024-09-10T19:04:12Z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2022-11-28T00:00:00Z</vt:filetime>
  </property>
  <property fmtid="{D5CDD505-2E9C-101B-9397-08002B2CF9AE}" pid="3" name="Creator">
    <vt:lpwstr>PScript5.dll Version 5.2.2</vt:lpwstr>
  </property>
  <property fmtid="{D5CDD505-2E9C-101B-9397-08002B2CF9AE}" pid="4" name="FileUploadId">
    <vt:lpwstr>4737946b-b68d-4aa3-9400-02cd4d4f39d4</vt:lpwstr>
  </property>
  <property fmtid="{D5CDD505-2E9C-101B-9397-08002B2CF9AE}" pid="5" name="LastSaved">
    <vt:filetime>2022-11-29T00:00:00Z</vt:filetime>
  </property>
  <property fmtid="{D5CDD505-2E9C-101B-9397-08002B2CF9AE}" pid="6" name="Producer">
    <vt:lpwstr>Acrobat Distiller 22.0 (Windows)</vt:lpwstr>
  </property>
</Properties>
</file>