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010400" cy="9296400"/>
  <p:custDataLst>
    <p:custData r:id="rId6"/>
    <p:custData r:id="rId2"/>
    <p:custData r:id="rId1"/>
    <p:custData r:id="rId5"/>
    <p:custData r:id="rId3"/>
    <p:custData r:id="rId4"/>
    <p:custData r:id="rId7"/>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p:scale>
          <a:sx n="150" d="100"/>
          <a:sy n="150" d="100"/>
        </p:scale>
        <p:origin x="1554" y="-36"/>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25229061522983E-2"/>
          <c:y val="0.11623556037531237"/>
          <c:w val="0.37304954068241464"/>
          <c:h val="0.85779056061106118"/>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217073149822274"/>
          <c:y val="0.28906824169645751"/>
          <c:w val="0.53062697648838175"/>
          <c:h val="0.5261142539349247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3970556" y="0"/>
            <a:ext cx="3038413" cy="466581"/>
          </a:xfrm>
          <a:prstGeom prst="rect">
            <a:avLst/>
          </a:prstGeom>
        </p:spPr>
        <p:txBody>
          <a:bodyPr vert="horz" lIns="83622" tIns="41811" rIns="83622" bIns="41811" rtlCol="0"/>
          <a:lstStyle>
            <a:lvl1pPr algn="r">
              <a:defRPr sz="1100"/>
            </a:lvl1pPr>
          </a:lstStyle>
          <a:p>
            <a:fld id="{5261CBC8-46F5-400E-B244-E19A986FD207}" type="datetimeFigureOut">
              <a:rPr lang="en-US" smtClean="0"/>
              <a:t>9/10/2024</a:t>
            </a:fld>
            <a:endParaRPr lang="en-US" dirty="0"/>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3970556" y="8829820"/>
            <a:ext cx="3038413" cy="466581"/>
          </a:xfrm>
          <a:prstGeom prst="rect">
            <a:avLst/>
          </a:prstGeom>
        </p:spPr>
        <p:txBody>
          <a:bodyPr vert="horz" lIns="83622" tIns="41811" rIns="83622" bIns="41811" rtlCol="0" anchor="b"/>
          <a:lstStyle>
            <a:lvl1pPr algn="r">
              <a:defRPr sz="1100"/>
            </a:lvl1pPr>
          </a:lstStyle>
          <a:p>
            <a:fld id="{0E19F571-4828-49E5-B551-67DB9B4A9AD8}" type="slidenum">
              <a:rPr lang="en-US" smtClean="0"/>
              <a:t>‹#›</a:t>
            </a:fld>
            <a:endParaRPr lang="en-US" dirty="0"/>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3970556" y="0"/>
            <a:ext cx="3038413" cy="466581"/>
          </a:xfrm>
          <a:prstGeom prst="rect">
            <a:avLst/>
          </a:prstGeom>
        </p:spPr>
        <p:txBody>
          <a:bodyPr vert="horz" lIns="83622" tIns="41811" rIns="83622" bIns="41811" rtlCol="0"/>
          <a:lstStyle>
            <a:lvl1pPr algn="r">
              <a:defRPr sz="1100"/>
            </a:lvl1pPr>
          </a:lstStyle>
          <a:p>
            <a:fld id="{4290BE5B-90A0-443E-B673-7B675E445E5E}" type="datetimeFigureOut">
              <a:rPr lang="en-US" smtClean="0"/>
              <a:t>9/10/2024</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701613" y="4473600"/>
            <a:ext cx="5607175" cy="3660750"/>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556" y="8829820"/>
            <a:ext cx="3038413" cy="466581"/>
          </a:xfrm>
          <a:prstGeom prst="rect">
            <a:avLst/>
          </a:prstGeom>
        </p:spPr>
        <p:txBody>
          <a:bodyPr vert="horz" lIns="83622" tIns="41811" rIns="83622" bIns="41811" rtlCol="0" anchor="b"/>
          <a:lstStyle>
            <a:lvl1pPr algn="r">
              <a:defRPr sz="1100"/>
            </a:lvl1pPr>
          </a:lstStyle>
          <a:p>
            <a:fld id="{E2262609-4760-4DB8-8147-4037FD68C0B8}" type="slidenum">
              <a:rPr lang="en-US" smtClean="0"/>
              <a:t>‹#›</a:t>
            </a:fld>
            <a:endParaRPr lang="en-US" dirty="0"/>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dirty="0"/>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dirty="0"/>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dirty="0"/>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dirty="0"/>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4280582468"/>
              </p:ext>
            </p:extLst>
          </p:nvPr>
        </p:nvGraphicFramePr>
        <p:xfrm>
          <a:off x="2743200" y="1485900"/>
          <a:ext cx="4800600" cy="808185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395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Short Term Bond Pool was created to invest restricted moneys of participants which have a longer-term investment horizon. The objective of the portfolio is to earn an incremental return over the WV Money Market Pool with an objective of asset growth rather than current income. The risk factor is higher than the WV Money Market Pool and is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3573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i="0" spc="-10" dirty="0">
                        <a:solidFill>
                          <a:srgbClr val="15294B"/>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66878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 </a:t>
                      </a:r>
                      <a:r>
                        <a:rPr lang="en-US" sz="800" b="0" spc="-10" dirty="0">
                          <a:solidFill>
                            <a:srgbClr val="231F20"/>
                          </a:solidFill>
                          <a:latin typeface="Verdana" panose="020B0604030504040204" pitchFamily="34" charset="0"/>
                          <a:ea typeface="Verdana" panose="020B0604030504040204" pitchFamily="34" charset="0"/>
                        </a:rPr>
                        <a:t>(Sterling Capital</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Floating</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other short duration fixed income pools</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monthly.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monthly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2678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Return Summary</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797412">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685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Short Term Bond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14357">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pPr>
                      <a:endParaRPr lang="en-US" sz="800" i="1" spc="-10" dirty="0">
                        <a:solidFill>
                          <a:srgbClr val="231F20"/>
                        </a:solidFill>
                        <a:latin typeface="Arial"/>
                        <a:cs typeface="Arial"/>
                      </a:endParaRP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 and it is possible to lose money by depositing money in the Pool.</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06657"/>
            <a:ext cx="2000885" cy="271869"/>
          </a:xfrm>
          <a:prstGeom prst="rect">
            <a:avLst/>
          </a:prstGeom>
        </p:spPr>
        <p:txBody>
          <a:bodyPr vert="horz" wrap="square" lIns="0" tIns="1270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Effective Duration</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20" dirty="0">
                <a:solidFill>
                  <a:srgbClr val="231F20"/>
                </a:solidFill>
                <a:latin typeface="Verdana" panose="020B0604030504040204" pitchFamily="34" charset="0"/>
                <a:ea typeface="Verdana" panose="020B0604030504040204" pitchFamily="34" charset="0"/>
                <a:cs typeface="Arial"/>
              </a:rPr>
              <a:t>640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0292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br>
              <a:rPr lang="en-US" sz="2400" spc="-40" dirty="0">
                <a:latin typeface="Verdana" panose="020B0604030504040204" pitchFamily="34" charset="0"/>
                <a:ea typeface="Verdana" panose="020B0604030504040204" pitchFamily="34" charset="0"/>
              </a:rPr>
            </a:br>
            <a:r>
              <a:rPr lang="en-US" sz="2400" spc="-40" dirty="0">
                <a:latin typeface="Verdana" panose="020B0604030504040204" pitchFamily="34" charset="0"/>
                <a:ea typeface="Verdana" panose="020B0604030504040204" pitchFamily="34" charset="0"/>
              </a:rPr>
              <a:t>Short Term Bond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8/31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696</a:t>
            </a:r>
            <a:r>
              <a:rPr sz="700" spc="-20" dirty="0">
                <a:solidFill>
                  <a:srgbClr val="231F20"/>
                </a:solidFill>
                <a:latin typeface="Verdana" panose="020B0604030504040204" pitchFamily="34" charset="0"/>
                <a:ea typeface="Verdana" panose="020B0604030504040204" pitchFamily="34" charset="0"/>
                <a:cs typeface="Arial"/>
              </a:rPr>
              <a:t>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30431"/>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3803422-A1C8-9ECC-483D-54A31ED123B5}"/>
              </a:ext>
            </a:extLst>
          </p:cNvPr>
          <p:cNvGraphicFramePr>
            <a:graphicFrameLocks/>
          </p:cNvGraphicFramePr>
          <p:nvPr>
            <p:extLst>
              <p:ext uri="{D42A27DB-BD31-4B8C-83A1-F6EECF244321}">
                <p14:modId xmlns:p14="http://schemas.microsoft.com/office/powerpoint/2010/main" val="2280378675"/>
              </p:ext>
            </p:extLst>
          </p:nvPr>
        </p:nvGraphicFramePr>
        <p:xfrm>
          <a:off x="304800" y="5257800"/>
          <a:ext cx="2449589" cy="1042266"/>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124C9A78-5EEA-1866-8B08-BC14504D4AA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863947" y="4819911"/>
            <a:ext cx="4758999" cy="2678662"/>
          </a:xfrm>
          <a:prstGeom prst="rect">
            <a:avLst/>
          </a:prstGeom>
        </p:spPr>
      </p:pic>
      <p:pic>
        <p:nvPicPr>
          <p:cNvPr id="7" name="Picture 6">
            <a:extLst>
              <a:ext uri="{FF2B5EF4-FFF2-40B4-BE49-F238E27FC236}">
                <a16:creationId xmlns:a16="http://schemas.microsoft.com/office/drawing/2014/main" id="{3769B30C-2CA3-C7D6-B38B-F8C06787FB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98116" y="2498012"/>
            <a:ext cx="2259387" cy="1255215"/>
          </a:xfrm>
          <a:prstGeom prst="rect">
            <a:avLst/>
          </a:prstGeom>
        </p:spPr>
      </p:pic>
      <p:pic>
        <p:nvPicPr>
          <p:cNvPr id="9" name="Picture 8">
            <a:extLst>
              <a:ext uri="{FF2B5EF4-FFF2-40B4-BE49-F238E27FC236}">
                <a16:creationId xmlns:a16="http://schemas.microsoft.com/office/drawing/2014/main" id="{70A1D8E2-FEFB-91F2-38A9-00AF4B129AD2}"/>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0233" y="3841494"/>
            <a:ext cx="2215151" cy="1235724"/>
          </a:xfrm>
          <a:prstGeom prst="rect">
            <a:avLst/>
          </a:prstGeom>
        </p:spPr>
      </p:pic>
      <p:pic>
        <p:nvPicPr>
          <p:cNvPr id="10" name="Picture 9">
            <a:extLst>
              <a:ext uri="{FF2B5EF4-FFF2-40B4-BE49-F238E27FC236}">
                <a16:creationId xmlns:a16="http://schemas.microsoft.com/office/drawing/2014/main" id="{7C58EEF7-F1EE-427D-4EAD-A13E713D24BB}"/>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390969" y="5315125"/>
            <a:ext cx="2301215" cy="995120"/>
          </a:xfrm>
          <a:prstGeom prst="rect">
            <a:avLst/>
          </a:prstGeom>
        </p:spPr>
      </p:pic>
      <p:pic>
        <p:nvPicPr>
          <p:cNvPr id="4" name="Picture 3">
            <a:extLst>
              <a:ext uri="{FF2B5EF4-FFF2-40B4-BE49-F238E27FC236}">
                <a16:creationId xmlns:a16="http://schemas.microsoft.com/office/drawing/2014/main" id="{78A89DC1-CFF6-D093-13D3-ED706709FB6F}"/>
              </a:ext>
            </a:extLst>
          </p:cNvPr>
          <p:cNvPicPr>
            <a:picLocks noChangeAspect="1"/>
          </p:cNvPicPr>
          <p:nvPr/>
        </p:nvPicPr>
        <p:blipFill>
          <a:blip r:embed="rId14"/>
          <a:stretch>
            <a:fillRect/>
          </a:stretch>
        </p:blipFill>
        <p:spPr>
          <a:xfrm>
            <a:off x="533400" y="7064800"/>
            <a:ext cx="2114319"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8C722758-5CBB-C70B-AEB6-E4F6C6FBE760}"/>
              </a:ext>
            </a:extLst>
          </p:cNvPr>
          <p:cNvSpPr txBox="1"/>
          <p:nvPr/>
        </p:nvSpPr>
        <p:spPr>
          <a:xfrm>
            <a:off x="380999" y="1667520"/>
            <a:ext cx="7010401" cy="7509748"/>
          </a:xfrm>
          <a:prstGeom prst="rect">
            <a:avLst/>
          </a:prstGeom>
        </p:spPr>
        <p:txBody>
          <a:bodyPr vert="horz" wrap="square" lIns="0" tIns="76200" rIns="0" bIns="0" rtlCol="0">
            <a:spAutoFit/>
          </a:bodyPr>
          <a:lstStyle/>
          <a:p>
            <a:pPr marL="12700">
              <a:lnSpc>
                <a:spcPct val="100000"/>
              </a:lnSpc>
              <a:spcBef>
                <a:spcPts val="600"/>
              </a:spcBef>
              <a:spcAft>
                <a:spcPts val="600"/>
              </a:spcAft>
            </a:pPr>
            <a:r>
              <a:rPr sz="1100" b="1" spc="-10" dirty="0">
                <a:solidFill>
                  <a:srgbClr val="3C4463"/>
                </a:solidFill>
                <a:latin typeface="Verdana" panose="020B0604030504040204" pitchFamily="34" charset="0"/>
                <a:ea typeface="Verdana" panose="020B0604030504040204" pitchFamily="34" charset="0"/>
                <a:cs typeface="Arial"/>
              </a:rPr>
              <a:t>Commentary</a:t>
            </a: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A disappointing U.S. payroll report triggered a surprising bout of volatility in fixed income markets to kick off the month of August. While the data from the Bureau of Labor Statistics showed that U.S. employers added another 114,000 new jobs in the previous month, this figure was 61,000 below the average economist estimate. More importantly, the unemployment rate ticked up to 4.3%, up 0.2% month-over-month and up 0.6% year-to-date. Perhaps more importantly, the move higher in the unemployment rate triggered the so-called </a:t>
            </a:r>
            <a:r>
              <a:rPr lang="en-US" sz="1100" spc="-10" dirty="0" err="1">
                <a:solidFill>
                  <a:srgbClr val="3C4463"/>
                </a:solidFill>
                <a:latin typeface="Verdana" panose="020B0604030504040204" pitchFamily="34" charset="0"/>
                <a:ea typeface="Verdana" panose="020B0604030504040204" pitchFamily="34" charset="0"/>
                <a:cs typeface="Arial"/>
              </a:rPr>
              <a:t>Sahm</a:t>
            </a:r>
            <a:r>
              <a:rPr lang="en-US" sz="1100" spc="-10" dirty="0">
                <a:solidFill>
                  <a:srgbClr val="3C4463"/>
                </a:solidFill>
                <a:latin typeface="Verdana" panose="020B0604030504040204" pitchFamily="34" charset="0"/>
                <a:ea typeface="Verdana" panose="020B0604030504040204" pitchFamily="34" charset="0"/>
                <a:cs typeface="Arial"/>
              </a:rPr>
              <a:t> rule, which states that when the three-month moving average of the unemployment rate is 0.5% or more above its low over the prior 12 months, the economy is in the early stages of a recession. Armed with this information and aided by low summertime liquidity, financial markets spent the first few days of the month in a tailspin. Short-term interest rates rallied significantly as a rapid series of cuts in the fed funds rate were priced in while equities and other risk assets sold off. However, markets appeared to find their footing over the subsequent weeks, as other data series revealed that while the economy may be slowing, growth remained positive. In his speech at the Fed’s annual Jackson Hole symposium, Fed Chair Jerome Powell indicated that the Fed was ready to move towards easing monetary policy, likely as soon as their September meeting. The chairman cited progress on inflation towards the Fed’s 2% target and the softening in the labor market as justification for reducing the fed funds rate, and expressed confidence that the economy will avoid recession and achieve a “soft landing.” Although interest rates moved slightly higher after the early rally, yields fell again following Powell’s speech and the two-year Treasury yield closed August at 3.92%, 38 basis points lower for the month.</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Corporate bonds and other non-government assets saw risk premia spike higher as volatility took hold early in the month. The option-adjusted spread on short-term corporate bonds widened 17 basis points over the first five days of August to reach their highest level since January. In hindsight, this was a short-lived buying opportunity as investors quickly discounted the odds of a near-term recession. Credit spreads rallied all the way back to within one basis point of their starting point by the end of the month for a positive excess return of 0.05%. While August saw over $100B in new corporate bond issuance, the near-total lack of supply over the last week of the month helped fuel the rally. Agency mortgage-backed securities and non-agency commercial mortgage-backed securities turned in similar performances, outperforming Treasury bonds by 0.07% and 0.08%, respectively. Asset-backed securities, perhaps due to their higher sensitivity to consumer finances and the labor market, underperformed for the month, trailing Treasuries by 0.04%. Finally, although lacking a clear catalyst, short-term taxable municipals turned in a negative excess return of -0.02% for the month.</a:t>
            </a: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900" b="1" spc="-10" dirty="0">
                <a:solidFill>
                  <a:srgbClr val="3C4463"/>
                </a:solidFill>
                <a:latin typeface="Verdana" panose="020B0604030504040204" pitchFamily="34" charset="0"/>
                <a:ea typeface="Verdana" panose="020B0604030504040204" pitchFamily="34" charset="0"/>
                <a:cs typeface="Arial"/>
              </a:rPr>
              <a:t>The views expressed represent the opinions of Sterling Capital Management. Any type of investing involves risk and there are no guarantees that these methods will be successful. Data is as of 08.31.2024 unless otherwise stated. Source: Bloomberg L.P. Fed = Federal Reserve.</a:t>
            </a:r>
            <a:endParaRPr lang="en-US" sz="1100" b="1" spc="-10" dirty="0">
              <a:solidFill>
                <a:srgbClr val="3C4463"/>
              </a:solidFill>
              <a:latin typeface="Verdana" panose="020B0604030504040204" pitchFamily="34" charset="0"/>
              <a:ea typeface="Verdana" panose="020B0604030504040204" pitchFamily="34" charset="0"/>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3.xml><?xml version="1.0" encoding="utf-8"?>
<VariableListDefinition name="AD_HOC" displayName="AD_HOC" id="f0e3ae17-4bda-4221-b308-9ed9e78949ae" isdomainofvalue="False" dataSourceId="faca008e-beab-4704-b396-325855fbd953"/>
</file>

<file path=customXml/item4.xml><?xml version="1.0" encoding="utf-8"?>
<VariableListDefinition name="Computed" displayName="Computed" id="79c2df7d-fd66-437f-87ec-7cc7eca259a4" isdomainofvalue="False" dataSourceId="bf6e691e-4a82-4b29-a4a2-0fe3e49ed1e2"/>
</file>

<file path=customXml/item5.xml><?xml version="1.0" encoding="utf-8"?>
<AllExternalAdhocVariableMappings/>
</file>

<file path=customXml/item6.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7.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C9B958FA-9E84-4935-B371-5489226390E5}">
  <ds:schemaRefs/>
</ds:datastoreItem>
</file>

<file path=customXml/itemProps3.xml><?xml version="1.0" encoding="utf-8"?>
<ds:datastoreItem xmlns:ds="http://schemas.openxmlformats.org/officeDocument/2006/customXml" ds:itemID="{7307BCA1-E985-4B24-AD7B-9F233165A0FB}">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C9F976DE-2D4E-480B-963C-3DD247468308}">
  <ds:schemaRefs/>
</ds:datastoreItem>
</file>

<file path=customXml/itemProps6.xml><?xml version="1.0" encoding="utf-8"?>
<ds:datastoreItem xmlns:ds="http://schemas.openxmlformats.org/officeDocument/2006/customXml" ds:itemID="{AC287686-C999-4F9F-8456-40031663FF8A}">
  <ds:schemaRefs/>
</ds:datastoreItem>
</file>

<file path=customXml/itemProps7.xml><?xml version="1.0" encoding="utf-8"?>
<ds:datastoreItem xmlns:ds="http://schemas.openxmlformats.org/officeDocument/2006/customXml" ds:itemID="{655BBD55-7114-437C-8C4B-17C2653D0EA8}">
  <ds:schemaRefs/>
</ds:datastoreItem>
</file>

<file path=docProps/app.xml><?xml version="1.0" encoding="utf-8"?>
<Properties xmlns="http://schemas.openxmlformats.org/officeDocument/2006/extended-properties" xmlns:vt="http://schemas.openxmlformats.org/officeDocument/2006/docPropsVTypes">
  <Template/>
  <TotalTime>9213</TotalTime>
  <Words>926</Words>
  <Application>Microsoft Office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Short Term Bond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75</cp:revision>
  <cp:lastPrinted>2023-11-06T17:42:21Z</cp:lastPrinted>
  <dcterms:created xsi:type="dcterms:W3CDTF">2022-11-29T14:04:04Z</dcterms:created>
  <dcterms:modified xsi:type="dcterms:W3CDTF">2024-09-10T19:07:38Z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