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010400" cy="9296400"/>
  <p:custDataLst>
    <p:custData r:id="rId2"/>
    <p:custData r:id="rId7"/>
    <p:custData r:id="rId1"/>
    <p:custData r:id="rId5"/>
    <p:custData r:id="rId3"/>
    <p:custData r:id="rId4"/>
    <p:custData r:id="rId6"/>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25229061522983E-2"/>
          <c:y val="0.11623556037531237"/>
          <c:w val="0.37304954068241464"/>
          <c:h val="0.85779056061106118"/>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217073149822274"/>
          <c:y val="0.28906824169645751"/>
          <c:w val="0.53062697648838175"/>
          <c:h val="0.5261142539349247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3970556" y="0"/>
            <a:ext cx="3038413" cy="466581"/>
          </a:xfrm>
          <a:prstGeom prst="rect">
            <a:avLst/>
          </a:prstGeom>
        </p:spPr>
        <p:txBody>
          <a:bodyPr vert="horz" lIns="83622" tIns="41811" rIns="83622" bIns="41811" rtlCol="0"/>
          <a:lstStyle>
            <a:lvl1pPr algn="r">
              <a:defRPr sz="1100"/>
            </a:lvl1pPr>
          </a:lstStyle>
          <a:p>
            <a:fld id="{5261CBC8-46F5-400E-B244-E19A986FD207}" type="datetimeFigureOut">
              <a:rPr lang="en-US" smtClean="0"/>
              <a:t>12/16/2024</a:t>
            </a:fld>
            <a:endParaRPr lang="en-US" dirty="0"/>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3970556" y="8829820"/>
            <a:ext cx="3038413" cy="466581"/>
          </a:xfrm>
          <a:prstGeom prst="rect">
            <a:avLst/>
          </a:prstGeom>
        </p:spPr>
        <p:txBody>
          <a:bodyPr vert="horz" lIns="83622" tIns="41811" rIns="83622" bIns="41811" rtlCol="0" anchor="b"/>
          <a:lstStyle>
            <a:lvl1pPr algn="r">
              <a:defRPr sz="1100"/>
            </a:lvl1pPr>
          </a:lstStyle>
          <a:p>
            <a:fld id="{0E19F571-4828-49E5-B551-67DB9B4A9AD8}" type="slidenum">
              <a:rPr lang="en-US" smtClean="0"/>
              <a:t>‹#›</a:t>
            </a:fld>
            <a:endParaRPr lang="en-US" dirty="0"/>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p:cNvSpPr>
            <a:spLocks noGrp="1"/>
          </p:cNvSpPr>
          <p:nvPr>
            <p:ph type="dt" idx="1"/>
          </p:nvPr>
        </p:nvSpPr>
        <p:spPr>
          <a:xfrm>
            <a:off x="3970556" y="0"/>
            <a:ext cx="3038413" cy="466581"/>
          </a:xfrm>
          <a:prstGeom prst="rect">
            <a:avLst/>
          </a:prstGeom>
        </p:spPr>
        <p:txBody>
          <a:bodyPr vert="horz" lIns="83622" tIns="41811" rIns="83622" bIns="41811" rtlCol="0"/>
          <a:lstStyle>
            <a:lvl1pPr algn="r">
              <a:defRPr sz="1100"/>
            </a:lvl1pPr>
          </a:lstStyle>
          <a:p>
            <a:fld id="{4290BE5B-90A0-443E-B673-7B675E445E5E}" type="datetimeFigureOut">
              <a:rPr lang="en-US" smtClean="0"/>
              <a:t>12/16/2024</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83622" tIns="41811" rIns="83622" bIns="41811" rtlCol="0" anchor="ctr"/>
          <a:lstStyle/>
          <a:p>
            <a:endParaRPr lang="en-US" dirty="0"/>
          </a:p>
        </p:txBody>
      </p:sp>
      <p:sp>
        <p:nvSpPr>
          <p:cNvPr id="5" name="Notes Placeholder 4"/>
          <p:cNvSpPr>
            <a:spLocks noGrp="1"/>
          </p:cNvSpPr>
          <p:nvPr>
            <p:ph type="body" sz="quarter" idx="3"/>
          </p:nvPr>
        </p:nvSpPr>
        <p:spPr>
          <a:xfrm>
            <a:off x="701613" y="4473600"/>
            <a:ext cx="5607175" cy="3660750"/>
          </a:xfrm>
          <a:prstGeom prst="rect">
            <a:avLst/>
          </a:prstGeom>
        </p:spPr>
        <p:txBody>
          <a:bodyPr vert="horz" lIns="83622" tIns="41811" rIns="83622" bIns="418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556" y="8829820"/>
            <a:ext cx="3038413" cy="466581"/>
          </a:xfrm>
          <a:prstGeom prst="rect">
            <a:avLst/>
          </a:prstGeom>
        </p:spPr>
        <p:txBody>
          <a:bodyPr vert="horz" lIns="83622" tIns="41811" rIns="83622" bIns="41811" rtlCol="0" anchor="b"/>
          <a:lstStyle>
            <a:lvl1pPr algn="r">
              <a:defRPr sz="1100"/>
            </a:lvl1pPr>
          </a:lstStyle>
          <a:p>
            <a:fld id="{E2262609-4760-4DB8-8147-4037FD68C0B8}" type="slidenum">
              <a:rPr lang="en-US" smtClean="0"/>
              <a:t>‹#›</a:t>
            </a:fld>
            <a:endParaRPr lang="en-US" dirty="0"/>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dirty="0"/>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dirty="0"/>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12/16/2024</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dirty="0"/>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12/16/2024</a:t>
            </a:fld>
            <a:endParaRPr lang="en-US" dirty="0"/>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4280582468"/>
              </p:ext>
            </p:extLst>
          </p:nvPr>
        </p:nvGraphicFramePr>
        <p:xfrm>
          <a:off x="2743200" y="1485900"/>
          <a:ext cx="4800600" cy="8081857"/>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395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Short Term Bond Pool was created to invest restricted moneys of participants which have a longer-term investment horizon. The objective of the portfolio is to earn an incremental return over the WV Money Market Pool with an objective of asset growth rather than current income. The risk factor is higher than the WV Money Market Pool and is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3573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i="0" spc="-10" dirty="0">
                        <a:solidFill>
                          <a:srgbClr val="15294B"/>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66878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 </a:t>
                      </a:r>
                      <a:r>
                        <a:rPr lang="en-US" sz="800" b="0" spc="-10" dirty="0">
                          <a:solidFill>
                            <a:srgbClr val="231F20"/>
                          </a:solidFill>
                          <a:latin typeface="Verdana" panose="020B0604030504040204" pitchFamily="34" charset="0"/>
                          <a:ea typeface="Verdana" panose="020B0604030504040204" pitchFamily="34" charset="0"/>
                        </a:rPr>
                        <a:t>(Sterling Capital</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Floating</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other short duration fixed income pools</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monthly.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monthly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2678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Return Summary</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797412">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6858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Short Term Bond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14357">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pPr>
                      <a:endParaRPr lang="en-US" sz="800" i="1" spc="-10" dirty="0">
                        <a:solidFill>
                          <a:srgbClr val="231F20"/>
                        </a:solidFill>
                        <a:latin typeface="Arial"/>
                        <a:cs typeface="Arial"/>
                      </a:endParaRP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 and it is possible to lose money by depositing money in the Pool.</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06657"/>
            <a:ext cx="2000885" cy="271869"/>
          </a:xfrm>
          <a:prstGeom prst="rect">
            <a:avLst/>
          </a:prstGeom>
        </p:spPr>
        <p:txBody>
          <a:bodyPr vert="horz" wrap="square" lIns="0" tIns="1270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Effective Duration</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20" dirty="0">
                <a:solidFill>
                  <a:srgbClr val="231F20"/>
                </a:solidFill>
                <a:latin typeface="Verdana" panose="020B0604030504040204" pitchFamily="34" charset="0"/>
                <a:ea typeface="Verdana" panose="020B0604030504040204" pitchFamily="34" charset="0"/>
                <a:cs typeface="Arial"/>
              </a:rPr>
              <a:t>628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0292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br>
              <a:rPr lang="en-US" sz="2400" spc="-40" dirty="0">
                <a:latin typeface="Verdana" panose="020B0604030504040204" pitchFamily="34" charset="0"/>
                <a:ea typeface="Verdana" panose="020B0604030504040204" pitchFamily="34" charset="0"/>
              </a:rPr>
            </a:br>
            <a:r>
              <a:rPr lang="en-US" sz="2400" spc="-40" dirty="0">
                <a:latin typeface="Verdana" panose="020B0604030504040204" pitchFamily="34" charset="0"/>
                <a:ea typeface="Verdana" panose="020B0604030504040204" pitchFamily="34" charset="0"/>
              </a:rPr>
              <a:t>Short Term Bond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11/30</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703</a:t>
            </a:r>
            <a:r>
              <a:rPr sz="700" spc="-20" dirty="0">
                <a:solidFill>
                  <a:srgbClr val="231F20"/>
                </a:solidFill>
                <a:latin typeface="Verdana" panose="020B0604030504040204" pitchFamily="34" charset="0"/>
                <a:ea typeface="Verdana" panose="020B0604030504040204" pitchFamily="34" charset="0"/>
                <a:cs typeface="Arial"/>
              </a:rPr>
              <a:t>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30431"/>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63803422-A1C8-9ECC-483D-54A31ED123B5}"/>
              </a:ext>
            </a:extLst>
          </p:cNvPr>
          <p:cNvGraphicFramePr>
            <a:graphicFrameLocks/>
          </p:cNvGraphicFramePr>
          <p:nvPr>
            <p:extLst>
              <p:ext uri="{D42A27DB-BD31-4B8C-83A1-F6EECF244321}">
                <p14:modId xmlns:p14="http://schemas.microsoft.com/office/powerpoint/2010/main" val="2280378675"/>
              </p:ext>
            </p:extLst>
          </p:nvPr>
        </p:nvGraphicFramePr>
        <p:xfrm>
          <a:off x="304800" y="5257800"/>
          <a:ext cx="2449589" cy="1042266"/>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24C9A78-5EEA-1866-8B08-BC14504D4AAC}"/>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863949" y="4819911"/>
            <a:ext cx="4758995" cy="2678661"/>
          </a:xfrm>
          <a:prstGeom prst="rect">
            <a:avLst/>
          </a:prstGeom>
        </p:spPr>
      </p:pic>
      <p:pic>
        <p:nvPicPr>
          <p:cNvPr id="7" name="Picture 6">
            <a:extLst>
              <a:ext uri="{FF2B5EF4-FFF2-40B4-BE49-F238E27FC236}">
                <a16:creationId xmlns:a16="http://schemas.microsoft.com/office/drawing/2014/main" id="{3769B30C-2CA3-C7D6-B38B-F8C06787FB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98116" y="2498012"/>
            <a:ext cx="2259387" cy="1255215"/>
          </a:xfrm>
          <a:prstGeom prst="rect">
            <a:avLst/>
          </a:prstGeom>
        </p:spPr>
      </p:pic>
      <p:pic>
        <p:nvPicPr>
          <p:cNvPr id="9" name="Picture 8">
            <a:extLst>
              <a:ext uri="{FF2B5EF4-FFF2-40B4-BE49-F238E27FC236}">
                <a16:creationId xmlns:a16="http://schemas.microsoft.com/office/drawing/2014/main" id="{70A1D8E2-FEFB-91F2-38A9-00AF4B129AD2}"/>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378" y="3841494"/>
            <a:ext cx="2198860" cy="1235723"/>
          </a:xfrm>
          <a:prstGeom prst="rect">
            <a:avLst/>
          </a:prstGeom>
        </p:spPr>
      </p:pic>
      <p:pic>
        <p:nvPicPr>
          <p:cNvPr id="10" name="Picture 9">
            <a:extLst>
              <a:ext uri="{FF2B5EF4-FFF2-40B4-BE49-F238E27FC236}">
                <a16:creationId xmlns:a16="http://schemas.microsoft.com/office/drawing/2014/main" id="{7C58EEF7-F1EE-427D-4EAD-A13E713D24BB}"/>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390969" y="5315125"/>
            <a:ext cx="2301215" cy="995120"/>
          </a:xfrm>
          <a:prstGeom prst="rect">
            <a:avLst/>
          </a:prstGeom>
        </p:spPr>
      </p:pic>
      <p:pic>
        <p:nvPicPr>
          <p:cNvPr id="11" name="Picture 10">
            <a:extLst>
              <a:ext uri="{FF2B5EF4-FFF2-40B4-BE49-F238E27FC236}">
                <a16:creationId xmlns:a16="http://schemas.microsoft.com/office/drawing/2014/main" id="{AA16C304-BF5D-20E9-7180-2FA9932E1E7F}"/>
              </a:ext>
            </a:extLst>
          </p:cNvPr>
          <p:cNvPicPr>
            <a:picLocks noChangeAspect="1"/>
          </p:cNvPicPr>
          <p:nvPr/>
        </p:nvPicPr>
        <p:blipFill>
          <a:blip r:embed="rId14"/>
          <a:stretch>
            <a:fillRect/>
          </a:stretch>
        </p:blipFill>
        <p:spPr>
          <a:xfrm>
            <a:off x="533401" y="7110345"/>
            <a:ext cx="2080260"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8C722758-5CBB-C70B-AEB6-E4F6C6FBE760}"/>
              </a:ext>
            </a:extLst>
          </p:cNvPr>
          <p:cNvSpPr txBox="1"/>
          <p:nvPr/>
        </p:nvSpPr>
        <p:spPr>
          <a:xfrm>
            <a:off x="380999" y="1667520"/>
            <a:ext cx="7010401" cy="6971139"/>
          </a:xfrm>
          <a:prstGeom prst="rect">
            <a:avLst/>
          </a:prstGeom>
        </p:spPr>
        <p:txBody>
          <a:bodyPr vert="horz" wrap="square" lIns="0" tIns="76200" rIns="0" bIns="0" rtlCol="0">
            <a:spAutoFit/>
          </a:bodyPr>
          <a:lstStyle/>
          <a:p>
            <a:pPr marL="12700">
              <a:lnSpc>
                <a:spcPct val="100000"/>
              </a:lnSpc>
              <a:spcBef>
                <a:spcPts val="600"/>
              </a:spcBef>
              <a:spcAft>
                <a:spcPts val="600"/>
              </a:spcAft>
            </a:pPr>
            <a:r>
              <a:rPr sz="1200" b="1" spc="-10" dirty="0">
                <a:solidFill>
                  <a:srgbClr val="3C4463"/>
                </a:solidFill>
                <a:latin typeface="Verdana" panose="020B0604030504040204" pitchFamily="34" charset="0"/>
                <a:ea typeface="Verdana" panose="020B0604030504040204" pitchFamily="34" charset="0"/>
                <a:cs typeface="Arial"/>
              </a:rPr>
              <a:t>Commentary</a:t>
            </a:r>
            <a:endParaRPr lang="en-US" sz="12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200" spc="-10" dirty="0">
                <a:solidFill>
                  <a:srgbClr val="3C4463"/>
                </a:solidFill>
                <a:latin typeface="Verdana" panose="020B0604030504040204" pitchFamily="34" charset="0"/>
                <a:ea typeface="Verdana" panose="020B0604030504040204" pitchFamily="34" charset="0"/>
                <a:cs typeface="Arial"/>
              </a:rPr>
              <a:t>The deadly storms that ravaged the southeast distorted most of the economic data released during November, putting additional investor focus on the U.S. presidential and congressional elections. Donald Trump’s victory, coupled with very slim Republican majorities in Congress, initially buoyed sentiment as market participants appeared to embrace Trump’s promise of less regulation and lower taxes while acknowledging the potential impacts of more aggressive trade and immigration policies. The FOMC began their November meeting the day following the election and largely kept with expectations by lowering the fed funds rate by 0.25% to a range of 4.50-4.75%. In his press conference, Fed Chair Jerome Powell stated that the FOMC was “feeling good about economic activity” while emphasizing that monetary policy “is still restrictive”. Powell also called out the “unsustainable path” of current U.S. fiscal policy and gave a definitive “no” to a reporting asking if he would resign as Fed chair if asked to by President-elect Trump. While short term interest rates rose leading up to and immediately following Election Day, yields fell in the back half of the month to finish largely unchanged. The two-year Treasury yield ended November at 4.15%, two basis points lower. </a:t>
            </a:r>
          </a:p>
          <a:p>
            <a:pPr marL="12700" algn="just">
              <a:lnSpc>
                <a:spcPct val="100000"/>
              </a:lnSpc>
              <a:spcBef>
                <a:spcPts val="600"/>
              </a:spcBef>
              <a:spcAft>
                <a:spcPts val="600"/>
              </a:spcAft>
            </a:pPr>
            <a:r>
              <a:rPr lang="en-US" sz="1200" spc="-10" dirty="0">
                <a:solidFill>
                  <a:srgbClr val="3C4463"/>
                </a:solidFill>
                <a:latin typeface="Verdana" panose="020B0604030504040204" pitchFamily="34" charset="0"/>
                <a:ea typeface="Verdana" panose="020B0604030504040204" pitchFamily="34" charset="0"/>
                <a:cs typeface="Arial"/>
              </a:rPr>
              <a:t>Corporate bonds benefitted from the boost in risk appetite that occurred in the immediate aftermath of the elections. The option-adjusted spread on the Bloomberg 1-3Y U.S. Corporate Index rallied seven basis points in just two days to hit 43bps, the tightest level on the index since early 2022, and close the month seven basis points tighter for an excess return of 0.17%. Within the corporate universe, investors chose energy as perhaps the biggest beneficiary of the election outcome, while utilities and finance companies also outperformed. </a:t>
            </a:r>
          </a:p>
          <a:p>
            <a:pPr marL="12700" algn="just">
              <a:lnSpc>
                <a:spcPct val="100000"/>
              </a:lnSpc>
              <a:spcBef>
                <a:spcPts val="600"/>
              </a:spcBef>
              <a:spcAft>
                <a:spcPts val="600"/>
              </a:spcAft>
            </a:pPr>
            <a:r>
              <a:rPr lang="en-US" sz="1200" spc="-10" dirty="0">
                <a:solidFill>
                  <a:srgbClr val="3C4463"/>
                </a:solidFill>
                <a:latin typeface="Verdana" panose="020B0604030504040204" pitchFamily="34" charset="0"/>
                <a:ea typeface="Verdana" panose="020B0604030504040204" pitchFamily="34" charset="0"/>
                <a:cs typeface="Arial"/>
              </a:rPr>
              <a:t>Securitized assets also saw strong excess returns amidst the risk-on November environment. Despite the initial move higher in interest rates following the election, agency mortgage-backed securities (agency MBS) saw strong demand and spreads moved even tighter as rates fell later in the month as the sector outperformed duration-matched Treasuries by 0.56%. Shorter-duration commercial mortgage-backed securities (CMBS) and asset-backed securities (ABS) also performed well as investors cleared out dealer inventories of asset classes that still looked attractive relative to corporate bonds. CMBS and ABS generated 0.40% and 0.31% of excess returns for the month.</a:t>
            </a:r>
          </a:p>
          <a:p>
            <a:pPr marL="12700" algn="just">
              <a:lnSpc>
                <a:spcPct val="100000"/>
              </a:lnSpc>
              <a:spcBef>
                <a:spcPts val="600"/>
              </a:spcBef>
              <a:spcAft>
                <a:spcPts val="600"/>
              </a:spcAft>
            </a:pPr>
            <a:r>
              <a:rPr lang="en-US" sz="900" b="1" spc="-10" dirty="0">
                <a:solidFill>
                  <a:srgbClr val="3C4463"/>
                </a:solidFill>
                <a:latin typeface="Verdana" panose="020B0604030504040204" pitchFamily="34" charset="0"/>
                <a:ea typeface="Verdana" panose="020B0604030504040204" pitchFamily="34" charset="0"/>
                <a:cs typeface="Arial"/>
              </a:rPr>
              <a:t>The views expressed represent the opinions of Sterling Capital Management. Any type of investing involves risk and there are no guarantees that these methods will be successful. Data is as of 11.30.2024 unless otherwise stated. Source: Bloomberg L.P. Fed = Federal Reserve. FOMC = Federal Open Market Committee. BPS = basis points. </a:t>
            </a:r>
            <a:endParaRPr lang="en-US" sz="1100" b="1" spc="-10" dirty="0">
              <a:solidFill>
                <a:srgbClr val="3C4463"/>
              </a:solidFill>
              <a:latin typeface="Verdana" panose="020B0604030504040204" pitchFamily="34" charset="0"/>
              <a:ea typeface="Verdana" panose="020B0604030504040204" pitchFamily="34" charset="0"/>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3.xml><?xml version="1.0" encoding="utf-8"?>
<VariableListDefinition name="AD_HOC" displayName="AD_HOC" id="f0e3ae17-4bda-4221-b308-9ed9e78949ae" isdomainofvalue="False" dataSourceId="faca008e-beab-4704-b396-325855fbd953"/>
</file>

<file path=customXml/item4.xml><?xml version="1.0" encoding="utf-8"?>
<VariableListDefinition name="Computed" displayName="Computed" id="79c2df7d-fd66-437f-87ec-7cc7eca259a4" isdomainofvalue="False" dataSourceId="bf6e691e-4a82-4b29-a4a2-0fe3e49ed1e2"/>
</file>

<file path=customXml/item5.xml><?xml version="1.0" encoding="utf-8"?>
<AllExternalAdhocVariableMappings/>
</file>

<file path=customXml/item6.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7.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AC287686-C999-4F9F-8456-40031663FF8A}">
  <ds:schemaRefs/>
</ds:datastoreItem>
</file>

<file path=customXml/itemProps3.xml><?xml version="1.0" encoding="utf-8"?>
<ds:datastoreItem xmlns:ds="http://schemas.openxmlformats.org/officeDocument/2006/customXml" ds:itemID="{7307BCA1-E985-4B24-AD7B-9F233165A0FB}">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C9F976DE-2D4E-480B-963C-3DD247468308}">
  <ds:schemaRefs/>
</ds:datastoreItem>
</file>

<file path=customXml/itemProps6.xml><?xml version="1.0" encoding="utf-8"?>
<ds:datastoreItem xmlns:ds="http://schemas.openxmlformats.org/officeDocument/2006/customXml" ds:itemID="{655BBD55-7114-437C-8C4B-17C2653D0EA8}">
  <ds:schemaRefs/>
</ds:datastoreItem>
</file>

<file path=customXml/itemProps7.xml><?xml version="1.0" encoding="utf-8"?>
<ds:datastoreItem xmlns:ds="http://schemas.openxmlformats.org/officeDocument/2006/customXml" ds:itemID="{C9B958FA-9E84-4935-B371-5489226390E5}">
  <ds:schemaRefs/>
</ds:datastoreItem>
</file>

<file path=docProps/app.xml><?xml version="1.0" encoding="utf-8"?>
<Properties xmlns="http://schemas.openxmlformats.org/officeDocument/2006/extended-properties" xmlns:vt="http://schemas.openxmlformats.org/officeDocument/2006/docPropsVTypes">
  <Template/>
  <TotalTime>9223</TotalTime>
  <Words>825</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Short Term Bond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79</cp:revision>
  <cp:lastPrinted>2023-11-06T17:42:21Z</cp:lastPrinted>
  <dcterms:created xsi:type="dcterms:W3CDTF">2022-11-29T14:04:04Z</dcterms:created>
  <dcterms:modified xsi:type="dcterms:W3CDTF">2024-12-16T15:40:24Z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