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6"/>
    <p:custData r:id="rId1"/>
    <p:custData r:id="rId3"/>
    <p:custData r:id="rId5"/>
    <p:custData r:id="rId2"/>
    <p:custData r:id="rId4"/>
    <p:custData r:id="rId7"/>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2779" autoAdjust="0"/>
  </p:normalViewPr>
  <p:slideViewPr>
    <p:cSldViewPr>
      <p:cViewPr varScale="1">
        <p:scale>
          <a:sx n="104" d="100"/>
          <a:sy n="104" d="100"/>
        </p:scale>
        <p:origin x="4572"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12/16/2024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12/16/2024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37</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a:solidFill>
                  <a:srgbClr val="3C4463"/>
                </a:solidFill>
                <a:latin typeface="Verdana" panose="020B0604030504040204" pitchFamily="34" charset="0"/>
                <a:ea typeface="Verdana" panose="020B0604030504040204" pitchFamily="34" charset="0"/>
                <a:cs typeface="Arial"/>
              </a:rPr>
              <a:t>of</a:t>
            </a:r>
            <a:r>
              <a:rPr sz="1100" b="1" spc="-5">
                <a:solidFill>
                  <a:srgbClr val="3C4463"/>
                </a:solidFill>
                <a:latin typeface="Verdana" panose="020B0604030504040204" pitchFamily="34" charset="0"/>
                <a:ea typeface="Verdana" panose="020B0604030504040204" pitchFamily="34" charset="0"/>
                <a:cs typeface="Arial"/>
              </a:rPr>
              <a:t> </a:t>
            </a:r>
            <a:r>
              <a:rPr lang="en-US" sz="1100" b="1" spc="-10">
                <a:solidFill>
                  <a:srgbClr val="3C4463"/>
                </a:solidFill>
                <a:latin typeface="Verdana" panose="020B0604030504040204" pitchFamily="34" charset="0"/>
                <a:ea typeface="Verdana" panose="020B0604030504040204" pitchFamily="34" charset="0"/>
                <a:cs typeface="Arial"/>
              </a:rPr>
              <a:t>11/30/2024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545 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3" y="4684458"/>
            <a:ext cx="4806731" cy="2714826"/>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59" y="3842359"/>
            <a:ext cx="2248087" cy="1263387"/>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61" y="5363194"/>
            <a:ext cx="2274697" cy="983652"/>
          </a:xfrm>
          <a:prstGeom prst="rect">
            <a:avLst/>
          </a:prstGeom>
        </p:spPr>
      </p:pic>
      <p:pic>
        <p:nvPicPr>
          <p:cNvPr id="7" name="Picture 6">
            <a:extLst>
              <a:ext uri="{FF2B5EF4-FFF2-40B4-BE49-F238E27FC236}">
                <a16:creationId xmlns:a16="http://schemas.microsoft.com/office/drawing/2014/main" id="{2300695A-5E3C-5EF4-CAC3-56BB15C40D0C}"/>
              </a:ext>
            </a:extLst>
          </p:cNvPr>
          <p:cNvPicPr>
            <a:picLocks noChangeAspect="1"/>
          </p:cNvPicPr>
          <p:nvPr/>
        </p:nvPicPr>
        <p:blipFill>
          <a:blip r:embed="rId13"/>
          <a:stretch>
            <a:fillRect/>
          </a:stretch>
        </p:blipFill>
        <p:spPr>
          <a:xfrm>
            <a:off x="533400" y="7196528"/>
            <a:ext cx="2080259" cy="11525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4716484"/>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Record High</a:t>
            </a:r>
            <a:endParaRPr lang="en-US" sz="1000" dirty="0">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Records, as they say, are made to be broken. But some seem so out of reach we don’t pay attention to them until they are nearly upon us. Think Cal Ripken’s consecutive games-played streak, Katie Ledecky’s gold medals or LeBron James’ career points. That’s the case with the record amount of money market fund assets under management reached in late November. That number? $7 trillion. The broader liquidity market, including local government investment pools, is also experiencing all-time highs.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Of course, the tremendous inflows started when the Federal Reserve began hiking rates in March 2022 and continued as rates climbed through 3%, 4% and 5%. But with the Fed cutting rates, surely the recent success is coming to an end, right? We don’t think so. A hypothetical theme popular in the markets in the coming months might be that clients can hardly wait to transfer their “sideline cash” to the stock and bond markets if yields dip much further. We believe that for most investors, cash is not coal waiting to be shoveled into a furnace to power riskier asset classes. Liquidity vehicles’ utility as a mechanism to pay expenses with the potential for an attractive return and as a crucial part of a balanced portfolio will persist. If the Fed’s terminal fed funds rate settles in the mid 3s (we now think 3.5% to 4% is possible), cash should remain a robust investment. </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Fed and federal</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 is still too early to truly assess the ramifications on the liquidity markets of Donald Trump’s return to the White House. We don’t invest based on rumor, speculation or promises. When it comes to the Fed, the Committee’s upcoming decision to lower or maintain the target range is a coinflip. We expect policymakers to adopt an every-other-meeting cut approach in 2025. A pause in December likely means a cut in January; a cut likely means a pause. If policymakers slow the pace of easing due to concerns about inflation stalling or trending back up, money markets likely will see yields stabilize at elevated levels.</a:t>
            </a:r>
          </a:p>
          <a:p>
            <a:pPr marL="0" marR="0" algn="just">
              <a:lnSpc>
                <a:spcPct val="107000"/>
              </a:lnSpc>
              <a:spcBef>
                <a:spcPts val="0"/>
              </a:spcBef>
              <a:spcAft>
                <a:spcPts val="800"/>
              </a:spcAft>
            </a:pPr>
            <a:endParaRPr lang="en-US" sz="1000" b="1" dirty="0">
              <a:effectLst/>
              <a:latin typeface="Verdana" panose="020B0604030504040204" pitchFamily="34" charset="0"/>
              <a:ea typeface="Verdana" panose="020B060403050404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2.xml><?xml version="1.0" encoding="utf-8"?>
<VariableListDefinition name="Computed" displayName="Computed" id="79c2df7d-fd66-437f-87ec-7cc7eca259a4" isdomainofvalue="False" dataSourceId="bf6e691e-4a82-4b29-a4a2-0fe3e49ed1e2"/>
</file>

<file path=customXml/item3.xml><?xml version="1.0" encoding="utf-8"?>
<VariableListDefinition name="System" displayName="System" id="defd4ffc-7597-44ff-bd17-0ab2943cfa41" isdomainofvalue="False" dataSourceId="4d064a7f-25d8-4763-994d-a7cade129f21"/>
</file>

<file path=customXml/item4.xml><?xml version="1.0" encoding="utf-8"?>
<VariableListDefinition name="AD_HOC" displayName="AD_HOC" id="f0e3ae17-4bda-4221-b308-9ed9e78949ae" isdomainofvalue="False" dataSourceId="faca008e-beab-4704-b396-325855fbd953"/>
</file>

<file path=customXml/item5.xml><?xml version="1.0" encoding="utf-8"?>
<AllExternalAdhocVariableMappings/>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Props1.xml><?xml version="1.0" encoding="utf-8"?>
<ds:datastoreItem xmlns:ds="http://schemas.openxmlformats.org/officeDocument/2006/customXml" ds:itemID="{C9B958FA-9E84-4935-B371-5489226390E5}">
  <ds:schemaRefs/>
</ds:datastoreItem>
</file>

<file path=customXml/itemProps2.xml><?xml version="1.0" encoding="utf-8"?>
<ds:datastoreItem xmlns:ds="http://schemas.openxmlformats.org/officeDocument/2006/customXml" ds:itemID="{DBB539B3-995C-42ED-9062-44C462AD4632}">
  <ds:schemaRefs/>
</ds:datastoreItem>
</file>

<file path=customXml/itemProps3.xml><?xml version="1.0" encoding="utf-8"?>
<ds:datastoreItem xmlns:ds="http://schemas.openxmlformats.org/officeDocument/2006/customXml" ds:itemID="{5932D280-ABF3-4683-9356-EB6E6A1C1ABA}">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C9F976DE-2D4E-480B-963C-3DD247468308}">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655BBD55-7114-437C-8C4B-17C2653D0EA8}">
  <ds:schemaRefs/>
</ds:datastoreItem>
</file>

<file path=docProps/app.xml><?xml version="1.0" encoding="utf-8"?>
<Properties xmlns="http://schemas.openxmlformats.org/officeDocument/2006/extended-properties" xmlns:vt="http://schemas.openxmlformats.org/officeDocument/2006/docPropsVTypes">
  <Template/>
  <TotalTime>3545</TotalTime>
  <Words>792</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72</cp:revision>
  <cp:lastPrinted>2024-05-22T18:26:46Z</cp:lastPrinted>
  <dcterms:created xsi:type="dcterms:W3CDTF">2022-11-29T14:04:04Z</dcterms:created>
  <dcterms:modified xsi:type="dcterms:W3CDTF">2024-12-16T19:33:26Z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